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27"/>
  </p:notesMasterIdLst>
  <p:sldIdLst>
    <p:sldId id="256" r:id="rId5"/>
    <p:sldId id="638" r:id="rId6"/>
    <p:sldId id="547" r:id="rId7"/>
    <p:sldId id="648" r:id="rId8"/>
    <p:sldId id="632" r:id="rId9"/>
    <p:sldId id="535" r:id="rId10"/>
    <p:sldId id="629" r:id="rId11"/>
    <p:sldId id="641" r:id="rId12"/>
    <p:sldId id="661" r:id="rId13"/>
    <p:sldId id="640" r:id="rId14"/>
    <p:sldId id="639" r:id="rId15"/>
    <p:sldId id="303" r:id="rId16"/>
    <p:sldId id="653" r:id="rId17"/>
    <p:sldId id="652" r:id="rId18"/>
    <p:sldId id="662" r:id="rId19"/>
    <p:sldId id="663" r:id="rId20"/>
    <p:sldId id="289" r:id="rId21"/>
    <p:sldId id="301" r:id="rId22"/>
    <p:sldId id="573" r:id="rId23"/>
    <p:sldId id="560" r:id="rId24"/>
    <p:sldId id="574" r:id="rId25"/>
    <p:sldId id="563" r:id="rId26"/>
  </p:sldIdLst>
  <p:sldSz cx="12192000" cy="6858000"/>
  <p:notesSz cx="7172325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350D22-66AF-9D71-29D2-2A6322F4E9AF}" name="Perez, Anthony" initials="PA" userId="S::anperez@climate.nyc.gov::726e1ff4-ab66-4d6c-b211-fb31ffa12601" providerId="AD"/>
  <p188:author id="{DEBE3E29-0372-04FD-B3D4-C71AF838CC4C}" name="Isabela Brown" initials="IB" userId="Isabela Brown" providerId="None"/>
  <p188:author id="{1E261B4C-9CF4-5A9B-F113-01170424B59A}" name="Brown, Isabela" initials="BI" userId="S::ibrown@climate.nyc.gov::f54c5a3e-40cb-4ebd-9571-2a7fb7dc0101" providerId="AD"/>
  <p188:author id="{C2B5FF59-1612-B486-5554-7DF613BBB10B}" name="Perez, Anthony" initials="AP" userId="S::AnPerez@climate.nyc.gov::726e1ff4-ab66-4d6c-b211-fb31ffa12601" providerId="AD"/>
  <p188:author id="{177D0262-6EAF-1E19-5641-CD9273E38E42}" name="Binder, Sylvie" initials="BS" userId="S::SBinder@climate.nyc.gov::23fab1d8-190c-4462-8585-a5e3bab4d6cc" providerId="AD"/>
  <p188:author id="{6503986E-AB9E-5C24-8E41-469C377152A5}" name="Casagrande, Julia" initials="CJ" userId="S::jcasagrande@sustainability.nyc.gov::8130a56d-524b-42f0-b1db-a72fe5b41171" providerId="AD"/>
  <p188:author id="{A66FC77A-60AF-AAA3-93C7-9650548B451B}" name="Brown, Isabela" initials="BI" userId="S::IBrown@moconsultant.nyc.gov::f54c5a3e-40cb-4ebd-9571-2a7fb7dc0101" providerId="AD"/>
  <p188:author id="{28EAD2A0-1964-57A9-839C-B5A1521300B4}" name="Chavez, Joe" initials="JC" userId="S::JChavez@cityhall.nyc.gov::d6bb1db9-5249-4f66-9683-b3175e75bfbe" providerId="AD"/>
  <p188:author id="{23BC05AC-7D0B-4460-A92D-9A332FBBA879}" name="Brown, Isabela" initials="IB" userId="S::IBrown@climate.nyc.gov::f54c5a3e-40cb-4ebd-9571-2a7fb7dc0101" providerId="AD"/>
  <p188:author id="{2FDE24BC-0C67-E2F7-12E9-0534547A174E}" name="Winston, Kimberly" initials="" userId="S::KWinston@climate.nyc.gov::fb896ebf-9fa4-4d74-8298-a7acc720690d" providerId="AD"/>
  <p188:author id="{8ED970C6-E502-1287-C0A2-1D8208849FE4}" name="Binder, Sylvie" initials="BS" userId="S::sbinder@climate.nyc.gov::23fab1d8-190c-4462-8585-a5e3bab4d6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BE58"/>
    <a:srgbClr val="55B645"/>
    <a:srgbClr val="71AD47"/>
    <a:srgbClr val="4DC27B"/>
    <a:srgbClr val="009500"/>
    <a:srgbClr val="006904"/>
    <a:srgbClr val="4FC7A0"/>
    <a:srgbClr val="53CCC5"/>
    <a:srgbClr val="56B7D1"/>
    <a:srgbClr val="004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6ED0C4-F75D-4A81-8E0B-5958D681F4D8}" v="103" dt="2026-07-22T19:21:41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ez, Anthony" userId="S::anperez@climate.nyc.gov::726e1ff4-ab66-4d6c-b211-fb31ffa12601" providerId="AD" clId="Web-{E651F198-EDA0-7A67-A8B2-239E7ED2BA8D}"/>
    <pc:docChg chg="modSld">
      <pc:chgData name="Perez, Anthony" userId="S::anperez@climate.nyc.gov::726e1ff4-ab66-4d6c-b211-fb31ffa12601" providerId="AD" clId="Web-{E651F198-EDA0-7A67-A8B2-239E7ED2BA8D}" dt="2026-07-14T19:31:45.569" v="2" actId="20577"/>
      <pc:docMkLst>
        <pc:docMk/>
      </pc:docMkLst>
      <pc:sldChg chg="modSp">
        <pc:chgData name="Perez, Anthony" userId="S::anperez@climate.nyc.gov::726e1ff4-ab66-4d6c-b211-fb31ffa12601" providerId="AD" clId="Web-{E651F198-EDA0-7A67-A8B2-239E7ED2BA8D}" dt="2026-07-14T19:31:45.569" v="2" actId="20577"/>
        <pc:sldMkLst>
          <pc:docMk/>
          <pc:sldMk cId="2031246281" sldId="629"/>
        </pc:sldMkLst>
        <pc:spChg chg="mod">
          <ac:chgData name="Perez, Anthony" userId="S::anperez@climate.nyc.gov::726e1ff4-ab66-4d6c-b211-fb31ffa12601" providerId="AD" clId="Web-{E651F198-EDA0-7A67-A8B2-239E7ED2BA8D}" dt="2026-07-14T19:31:45.569" v="2" actId="20577"/>
          <ac:spMkLst>
            <pc:docMk/>
            <pc:sldMk cId="2031246281" sldId="629"/>
            <ac:spMk id="3" creationId="{06C0D17D-FF6D-91E0-7FD4-3268505A8E84}"/>
          </ac:spMkLst>
        </pc:spChg>
      </pc:sldChg>
    </pc:docChg>
  </pc:docChgLst>
  <pc:docChgLst>
    <pc:chgData name="Brown, Isabela" userId="f54c5a3e-40cb-4ebd-9571-2a7fb7dc0101" providerId="ADAL" clId="{F737FEF2-D58E-4A9E-B376-0D4E4BF916D5}"/>
    <pc:docChg chg="custSel modSld">
      <pc:chgData name="Brown, Isabela" userId="f54c5a3e-40cb-4ebd-9571-2a7fb7dc0101" providerId="ADAL" clId="{F737FEF2-D58E-4A9E-B376-0D4E4BF916D5}" dt="2026-07-15T14:17:36.333" v="142" actId="20577"/>
      <pc:docMkLst>
        <pc:docMk/>
      </pc:docMkLst>
      <pc:sldChg chg="modNotesTx">
        <pc:chgData name="Brown, Isabela" userId="f54c5a3e-40cb-4ebd-9571-2a7fb7dc0101" providerId="ADAL" clId="{F737FEF2-D58E-4A9E-B376-0D4E4BF916D5}" dt="2026-07-15T14:17:36.333" v="142" actId="20577"/>
        <pc:sldMkLst>
          <pc:docMk/>
          <pc:sldMk cId="2664623808" sldId="639"/>
        </pc:sldMkLst>
      </pc:sldChg>
      <pc:sldChg chg="modSp mod">
        <pc:chgData name="Brown, Isabela" userId="f54c5a3e-40cb-4ebd-9571-2a7fb7dc0101" providerId="ADAL" clId="{F737FEF2-D58E-4A9E-B376-0D4E4BF916D5}" dt="2026-07-15T13:46:28.260" v="134" actId="1076"/>
        <pc:sldMkLst>
          <pc:docMk/>
          <pc:sldMk cId="1134558653" sldId="653"/>
        </pc:sldMkLst>
        <pc:cxnChg chg="mod">
          <ac:chgData name="Brown, Isabela" userId="f54c5a3e-40cb-4ebd-9571-2a7fb7dc0101" providerId="ADAL" clId="{F737FEF2-D58E-4A9E-B376-0D4E4BF916D5}" dt="2026-07-15T13:46:28.260" v="134" actId="1076"/>
          <ac:cxnSpMkLst>
            <pc:docMk/>
            <pc:sldMk cId="1134558653" sldId="653"/>
            <ac:cxnSpMk id="16" creationId="{B87070B9-1EF6-6705-1CD9-DF1A9CFB2E4C}"/>
          </ac:cxnSpMkLst>
        </pc:cxnChg>
      </pc:sldChg>
      <pc:sldChg chg="addSp modSp mod">
        <pc:chgData name="Brown, Isabela" userId="f54c5a3e-40cb-4ebd-9571-2a7fb7dc0101" providerId="ADAL" clId="{F737FEF2-D58E-4A9E-B376-0D4E4BF916D5}" dt="2026-07-15T14:10:05.543" v="136"/>
        <pc:sldMkLst>
          <pc:docMk/>
          <pc:sldMk cId="2613715283" sldId="662"/>
        </pc:sldMkLst>
        <pc:spChg chg="add mod">
          <ac:chgData name="Brown, Isabela" userId="f54c5a3e-40cb-4ebd-9571-2a7fb7dc0101" providerId="ADAL" clId="{F737FEF2-D58E-4A9E-B376-0D4E4BF916D5}" dt="2026-07-14T21:42:29.844" v="22" actId="404"/>
          <ac:spMkLst>
            <pc:docMk/>
            <pc:sldMk cId="2613715283" sldId="662"/>
            <ac:spMk id="5" creationId="{86FDC5F3-755E-5137-9F85-A94B5BDFFDB1}"/>
          </ac:spMkLst>
        </pc:spChg>
        <pc:graphicFrameChg chg="mod modGraphic">
          <ac:chgData name="Brown, Isabela" userId="f54c5a3e-40cb-4ebd-9571-2a7fb7dc0101" providerId="ADAL" clId="{F737FEF2-D58E-4A9E-B376-0D4E4BF916D5}" dt="2026-07-15T14:10:05.543" v="136"/>
          <ac:graphicFrameMkLst>
            <pc:docMk/>
            <pc:sldMk cId="2613715283" sldId="662"/>
            <ac:graphicFrameMk id="4" creationId="{63A6FF48-EC8A-0ED1-319A-67A7362979F7}"/>
          </ac:graphicFrameMkLst>
        </pc:graphicFrameChg>
      </pc:sldChg>
    </pc:docChg>
  </pc:docChgLst>
  <pc:docChgLst>
    <pc:chgData name="Perez, Anthony" userId="S::anperez@climate.nyc.gov::726e1ff4-ab66-4d6c-b211-fb31ffa12601" providerId="AD" clId="Web-{99454431-84C3-181E-54F9-337A3E9A2E7F}"/>
    <pc:docChg chg="addSld">
      <pc:chgData name="Perez, Anthony" userId="S::anperez@climate.nyc.gov::726e1ff4-ab66-4d6c-b211-fb31ffa12601" providerId="AD" clId="Web-{99454431-84C3-181E-54F9-337A3E9A2E7F}" dt="2026-07-17T21:38:18.574" v="0"/>
      <pc:docMkLst>
        <pc:docMk/>
      </pc:docMkLst>
    </pc:docChg>
  </pc:docChgLst>
  <pc:docChgLst>
    <pc:chgData name="Perez, Anthony" userId="S::anperez@climate.nyc.gov::726e1ff4-ab66-4d6c-b211-fb31ffa12601" providerId="AD" clId="Web-{8FA941D6-4463-E36A-64AF-2B7E73C87A04}"/>
    <pc:docChg chg="modSld">
      <pc:chgData name="Perez, Anthony" userId="S::anperez@climate.nyc.gov::726e1ff4-ab66-4d6c-b211-fb31ffa12601" providerId="AD" clId="Web-{8FA941D6-4463-E36A-64AF-2B7E73C87A04}" dt="2026-07-22T19:07:18.153" v="10"/>
      <pc:docMkLst>
        <pc:docMk/>
      </pc:docMkLst>
      <pc:sldChg chg="modNotes">
        <pc:chgData name="Perez, Anthony" userId="S::anperez@climate.nyc.gov::726e1ff4-ab66-4d6c-b211-fb31ffa12601" providerId="AD" clId="Web-{8FA941D6-4463-E36A-64AF-2B7E73C87A04}" dt="2026-07-22T19:06:23.669" v="0"/>
        <pc:sldMkLst>
          <pc:docMk/>
          <pc:sldMk cId="3218613930" sldId="256"/>
        </pc:sldMkLst>
      </pc:sldChg>
      <pc:sldChg chg="modNotes">
        <pc:chgData name="Perez, Anthony" userId="S::anperez@climate.nyc.gov::726e1ff4-ab66-4d6c-b211-fb31ffa12601" providerId="AD" clId="Web-{8FA941D6-4463-E36A-64AF-2B7E73C87A04}" dt="2026-07-22T19:06:26.778" v="1"/>
        <pc:sldMkLst>
          <pc:docMk/>
          <pc:sldMk cId="2365744514" sldId="547"/>
        </pc:sldMkLst>
      </pc:sldChg>
      <pc:sldChg chg="modNotes">
        <pc:chgData name="Perez, Anthony" userId="S::anperez@climate.nyc.gov::726e1ff4-ab66-4d6c-b211-fb31ffa12601" providerId="AD" clId="Web-{8FA941D6-4463-E36A-64AF-2B7E73C87A04}" dt="2026-07-22T19:07:12.231" v="8"/>
        <pc:sldMkLst>
          <pc:docMk/>
          <pc:sldMk cId="3237831846" sldId="560"/>
        </pc:sldMkLst>
      </pc:sldChg>
      <pc:sldChg chg="modNotes">
        <pc:chgData name="Perez, Anthony" userId="S::anperez@climate.nyc.gov::726e1ff4-ab66-4d6c-b211-fb31ffa12601" providerId="AD" clId="Web-{8FA941D6-4463-E36A-64AF-2B7E73C87A04}" dt="2026-07-22T19:07:18.153" v="10"/>
        <pc:sldMkLst>
          <pc:docMk/>
          <pc:sldMk cId="945991622" sldId="563"/>
        </pc:sldMkLst>
      </pc:sldChg>
      <pc:sldChg chg="modNotes">
        <pc:chgData name="Perez, Anthony" userId="S::anperez@climate.nyc.gov::726e1ff4-ab66-4d6c-b211-fb31ffa12601" providerId="AD" clId="Web-{8FA941D6-4463-E36A-64AF-2B7E73C87A04}" dt="2026-07-22T19:07:15.685" v="9"/>
        <pc:sldMkLst>
          <pc:docMk/>
          <pc:sldMk cId="3002469404" sldId="574"/>
        </pc:sldMkLst>
      </pc:sldChg>
      <pc:sldChg chg="modNotes">
        <pc:chgData name="Perez, Anthony" userId="S::anperez@climate.nyc.gov::726e1ff4-ab66-4d6c-b211-fb31ffa12601" providerId="AD" clId="Web-{8FA941D6-4463-E36A-64AF-2B7E73C87A04}" dt="2026-07-22T19:06:37.512" v="4"/>
        <pc:sldMkLst>
          <pc:docMk/>
          <pc:sldMk cId="1114270307" sldId="605"/>
        </pc:sldMkLst>
      </pc:sldChg>
      <pc:sldChg chg="modNotes">
        <pc:chgData name="Perez, Anthony" userId="S::anperez@climate.nyc.gov::726e1ff4-ab66-4d6c-b211-fb31ffa12601" providerId="AD" clId="Web-{8FA941D6-4463-E36A-64AF-2B7E73C87A04}" dt="2026-07-22T19:06:41.700" v="5"/>
        <pc:sldMkLst>
          <pc:docMk/>
          <pc:sldMk cId="2031246281" sldId="629"/>
        </pc:sldMkLst>
      </pc:sldChg>
      <pc:sldChg chg="modNotes">
        <pc:chgData name="Perez, Anthony" userId="S::anperez@climate.nyc.gov::726e1ff4-ab66-4d6c-b211-fb31ffa12601" providerId="AD" clId="Web-{8FA941D6-4463-E36A-64AF-2B7E73C87A04}" dt="2026-07-22T19:06:32.387" v="3"/>
        <pc:sldMkLst>
          <pc:docMk/>
          <pc:sldMk cId="812168462" sldId="632"/>
        </pc:sldMkLst>
      </pc:sldChg>
      <pc:sldChg chg="modNotes">
        <pc:chgData name="Perez, Anthony" userId="S::anperez@climate.nyc.gov::726e1ff4-ab66-4d6c-b211-fb31ffa12601" providerId="AD" clId="Web-{8FA941D6-4463-E36A-64AF-2B7E73C87A04}" dt="2026-07-22T19:06:29.012" v="2"/>
        <pc:sldMkLst>
          <pc:docMk/>
          <pc:sldMk cId="3849657083" sldId="648"/>
        </pc:sldMkLst>
      </pc:sldChg>
      <pc:sldChg chg="modNotes">
        <pc:chgData name="Perez, Anthony" userId="S::anperez@climate.nyc.gov::726e1ff4-ab66-4d6c-b211-fb31ffa12601" providerId="AD" clId="Web-{8FA941D6-4463-E36A-64AF-2B7E73C87A04}" dt="2026-07-22T19:06:59.638" v="6"/>
        <pc:sldMkLst>
          <pc:docMk/>
          <pc:sldMk cId="2117092151" sldId="652"/>
        </pc:sldMkLst>
      </pc:sldChg>
      <pc:sldChg chg="modNotes">
        <pc:chgData name="Perez, Anthony" userId="S::anperez@climate.nyc.gov::726e1ff4-ab66-4d6c-b211-fb31ffa12601" providerId="AD" clId="Web-{8FA941D6-4463-E36A-64AF-2B7E73C87A04}" dt="2026-07-22T19:07:03.138" v="7"/>
        <pc:sldMkLst>
          <pc:docMk/>
          <pc:sldMk cId="2613715283" sldId="662"/>
        </pc:sldMkLst>
      </pc:sldChg>
    </pc:docChg>
  </pc:docChgLst>
  <pc:docChgLst>
    <pc:chgData name="Perez, Anthony" userId="726e1ff4-ab66-4d6c-b211-fb31ffa12601" providerId="ADAL" clId="{5E651F29-EF59-4474-9FB1-49E83D8CE054}"/>
    <pc:docChg chg="undo custSel delSld modSld">
      <pc:chgData name="Perez, Anthony" userId="726e1ff4-ab66-4d6c-b211-fb31ffa12601" providerId="ADAL" clId="{5E651F29-EF59-4474-9FB1-49E83D8CE054}" dt="2026-07-22T19:23:46.624" v="1108" actId="20577"/>
      <pc:docMkLst>
        <pc:docMk/>
      </pc:docMkLst>
      <pc:sldChg chg="modNotesTx">
        <pc:chgData name="Perez, Anthony" userId="726e1ff4-ab66-4d6c-b211-fb31ffa12601" providerId="ADAL" clId="{5E651F29-EF59-4474-9FB1-49E83D8CE054}" dt="2026-07-15T13:57:59.491" v="497" actId="20577"/>
        <pc:sldMkLst>
          <pc:docMk/>
          <pc:sldMk cId="3218613930" sldId="256"/>
        </pc:sldMkLst>
      </pc:sldChg>
      <pc:sldChg chg="del">
        <pc:chgData name="Perez, Anthony" userId="726e1ff4-ab66-4d6c-b211-fb31ffa12601" providerId="ADAL" clId="{5E651F29-EF59-4474-9FB1-49E83D8CE054}" dt="2026-07-22T19:18:41.963" v="829" actId="2696"/>
        <pc:sldMkLst>
          <pc:docMk/>
          <pc:sldMk cId="1850262233" sldId="312"/>
        </pc:sldMkLst>
      </pc:sldChg>
      <pc:sldChg chg="modNotesTx">
        <pc:chgData name="Perez, Anthony" userId="726e1ff4-ab66-4d6c-b211-fb31ffa12601" providerId="ADAL" clId="{5E651F29-EF59-4474-9FB1-49E83D8CE054}" dt="2026-07-15T13:59:55.828" v="697" actId="20577"/>
        <pc:sldMkLst>
          <pc:docMk/>
          <pc:sldMk cId="2365744514" sldId="547"/>
        </pc:sldMkLst>
      </pc:sldChg>
      <pc:sldChg chg="modSp mod modNotesTx">
        <pc:chgData name="Perez, Anthony" userId="726e1ff4-ab66-4d6c-b211-fb31ffa12601" providerId="ADAL" clId="{5E651F29-EF59-4474-9FB1-49E83D8CE054}" dt="2026-07-22T19:23:46.624" v="1108" actId="20577"/>
        <pc:sldMkLst>
          <pc:docMk/>
          <pc:sldMk cId="945991622" sldId="563"/>
        </pc:sldMkLst>
        <pc:spChg chg="mod">
          <ac:chgData name="Perez, Anthony" userId="726e1ff4-ab66-4d6c-b211-fb31ffa12601" providerId="ADAL" clId="{5E651F29-EF59-4474-9FB1-49E83D8CE054}" dt="2026-07-22T19:22:26.133" v="941" actId="12"/>
          <ac:spMkLst>
            <pc:docMk/>
            <pc:sldMk cId="945991622" sldId="563"/>
            <ac:spMk id="5" creationId="{9DCA7148-D019-EF33-4885-6DFE96983341}"/>
          </ac:spMkLst>
        </pc:spChg>
        <pc:graphicFrameChg chg="mod">
          <ac:chgData name="Perez, Anthony" userId="726e1ff4-ab66-4d6c-b211-fb31ffa12601" providerId="ADAL" clId="{5E651F29-EF59-4474-9FB1-49E83D8CE054}" dt="2026-07-22T19:21:41.882" v="939" actId="403"/>
          <ac:graphicFrameMkLst>
            <pc:docMk/>
            <pc:sldMk cId="945991622" sldId="563"/>
            <ac:graphicFrameMk id="8" creationId="{C3B24CBB-4F03-019E-2949-D2BDA78C63C6}"/>
          </ac:graphicFrameMkLst>
        </pc:graphicFrameChg>
      </pc:sldChg>
      <pc:sldChg chg="modSp mod">
        <pc:chgData name="Perez, Anthony" userId="726e1ff4-ab66-4d6c-b211-fb31ffa12601" providerId="ADAL" clId="{5E651F29-EF59-4474-9FB1-49E83D8CE054}" dt="2026-07-22T19:20:44.522" v="925" actId="20577"/>
        <pc:sldMkLst>
          <pc:docMk/>
          <pc:sldMk cId="3002469404" sldId="574"/>
        </pc:sldMkLst>
        <pc:spChg chg="mod">
          <ac:chgData name="Perez, Anthony" userId="726e1ff4-ab66-4d6c-b211-fb31ffa12601" providerId="ADAL" clId="{5E651F29-EF59-4474-9FB1-49E83D8CE054}" dt="2026-07-22T19:20:44.522" v="925" actId="20577"/>
          <ac:spMkLst>
            <pc:docMk/>
            <pc:sldMk cId="3002469404" sldId="574"/>
            <ac:spMk id="3" creationId="{4C6908DD-2EDC-6AAC-AE6F-46B9917B5038}"/>
          </ac:spMkLst>
        </pc:spChg>
      </pc:sldChg>
      <pc:sldChg chg="del">
        <pc:chgData name="Perez, Anthony" userId="726e1ff4-ab66-4d6c-b211-fb31ffa12601" providerId="ADAL" clId="{5E651F29-EF59-4474-9FB1-49E83D8CE054}" dt="2026-07-22T19:18:00.674" v="825" actId="2696"/>
        <pc:sldMkLst>
          <pc:docMk/>
          <pc:sldMk cId="1114270307" sldId="605"/>
        </pc:sldMkLst>
      </pc:sldChg>
      <pc:sldChg chg="modSp mod">
        <pc:chgData name="Perez, Anthony" userId="726e1ff4-ab66-4d6c-b211-fb31ffa12601" providerId="ADAL" clId="{5E651F29-EF59-4474-9FB1-49E83D8CE054}" dt="2026-07-13T20:53:16.395" v="44" actId="20577"/>
        <pc:sldMkLst>
          <pc:docMk/>
          <pc:sldMk cId="2031246281" sldId="629"/>
        </pc:sldMkLst>
        <pc:spChg chg="mod">
          <ac:chgData name="Perez, Anthony" userId="726e1ff4-ab66-4d6c-b211-fb31ffa12601" providerId="ADAL" clId="{5E651F29-EF59-4474-9FB1-49E83D8CE054}" dt="2026-07-13T20:53:16.395" v="44" actId="20577"/>
          <ac:spMkLst>
            <pc:docMk/>
            <pc:sldMk cId="2031246281" sldId="629"/>
            <ac:spMk id="3" creationId="{06C0D17D-FF6D-91E0-7FD4-3268505A8E84}"/>
          </ac:spMkLst>
        </pc:spChg>
      </pc:sldChg>
      <pc:sldChg chg="addSp delSp modSp mod">
        <pc:chgData name="Perez, Anthony" userId="726e1ff4-ab66-4d6c-b211-fb31ffa12601" providerId="ADAL" clId="{5E651F29-EF59-4474-9FB1-49E83D8CE054}" dt="2026-07-22T19:18:31.340" v="828" actId="1076"/>
        <pc:sldMkLst>
          <pc:docMk/>
          <pc:sldMk cId="812168462" sldId="632"/>
        </pc:sldMkLst>
        <pc:spChg chg="mod">
          <ac:chgData name="Perez, Anthony" userId="726e1ff4-ab66-4d6c-b211-fb31ffa12601" providerId="ADAL" clId="{5E651F29-EF59-4474-9FB1-49E83D8CE054}" dt="2026-07-22T19:16:43.490" v="824" actId="20577"/>
          <ac:spMkLst>
            <pc:docMk/>
            <pc:sldMk cId="812168462" sldId="632"/>
            <ac:spMk id="3" creationId="{DF07F040-04A1-4CEA-5844-C2CD09A4C91D}"/>
          </ac:spMkLst>
        </pc:spChg>
        <pc:spChg chg="add mod">
          <ac:chgData name="Perez, Anthony" userId="726e1ff4-ab66-4d6c-b211-fb31ffa12601" providerId="ADAL" clId="{5E651F29-EF59-4474-9FB1-49E83D8CE054}" dt="2026-07-22T19:18:20.492" v="826"/>
          <ac:spMkLst>
            <pc:docMk/>
            <pc:sldMk cId="812168462" sldId="632"/>
            <ac:spMk id="8" creationId="{C5655B3C-3195-2502-79E6-C6520125B78D}"/>
          </ac:spMkLst>
        </pc:spChg>
        <pc:graphicFrameChg chg="del mod">
          <ac:chgData name="Perez, Anthony" userId="726e1ff4-ab66-4d6c-b211-fb31ffa12601" providerId="ADAL" clId="{5E651F29-EF59-4474-9FB1-49E83D8CE054}" dt="2026-07-22T19:16:26.283" v="819" actId="478"/>
          <ac:graphicFrameMkLst>
            <pc:docMk/>
            <pc:sldMk cId="812168462" sldId="632"/>
            <ac:graphicFrameMk id="4" creationId="{5FF61082-7F15-C7FC-9B7B-82663C6B19FA}"/>
          </ac:graphicFrameMkLst>
        </pc:graphicFrameChg>
        <pc:graphicFrameChg chg="add mod">
          <ac:chgData name="Perez, Anthony" userId="726e1ff4-ab66-4d6c-b211-fb31ffa12601" providerId="ADAL" clId="{5E651F29-EF59-4474-9FB1-49E83D8CE054}" dt="2026-07-22T19:18:31.340" v="828" actId="1076"/>
          <ac:graphicFrameMkLst>
            <pc:docMk/>
            <pc:sldMk cId="812168462" sldId="632"/>
            <ac:graphicFrameMk id="7" creationId="{C9D556CF-FA13-4936-3D0C-56FF4BD55CB7}"/>
          </ac:graphicFrameMkLst>
        </pc:graphicFrameChg>
      </pc:sldChg>
      <pc:sldChg chg="modSp mod">
        <pc:chgData name="Perez, Anthony" userId="726e1ff4-ab66-4d6c-b211-fb31ffa12601" providerId="ADAL" clId="{5E651F29-EF59-4474-9FB1-49E83D8CE054}" dt="2026-07-13T20:52:43.132" v="0" actId="20577"/>
        <pc:sldMkLst>
          <pc:docMk/>
          <pc:sldMk cId="270437544" sldId="638"/>
        </pc:sldMkLst>
        <pc:spChg chg="mod">
          <ac:chgData name="Perez, Anthony" userId="726e1ff4-ab66-4d6c-b211-fb31ffa12601" providerId="ADAL" clId="{5E651F29-EF59-4474-9FB1-49E83D8CE054}" dt="2026-07-13T20:52:43.132" v="0" actId="20577"/>
          <ac:spMkLst>
            <pc:docMk/>
            <pc:sldMk cId="270437544" sldId="638"/>
            <ac:spMk id="20" creationId="{1A8DE3B0-2CAF-5766-CF5F-526F82B9A593}"/>
          </ac:spMkLst>
        </pc:spChg>
      </pc:sldChg>
      <pc:sldChg chg="modSp mod">
        <pc:chgData name="Perez, Anthony" userId="726e1ff4-ab66-4d6c-b211-fb31ffa12601" providerId="ADAL" clId="{5E651F29-EF59-4474-9FB1-49E83D8CE054}" dt="2026-07-15T13:48:26.750" v="79" actId="27918"/>
        <pc:sldMkLst>
          <pc:docMk/>
          <pc:sldMk cId="3849657083" sldId="648"/>
        </pc:sldMkLst>
        <pc:graphicFrameChg chg="mod">
          <ac:chgData name="Perez, Anthony" userId="726e1ff4-ab66-4d6c-b211-fb31ffa12601" providerId="ADAL" clId="{5E651F29-EF59-4474-9FB1-49E83D8CE054}" dt="2026-07-15T13:48:24.203" v="78"/>
          <ac:graphicFrameMkLst>
            <pc:docMk/>
            <pc:sldMk cId="3849657083" sldId="648"/>
            <ac:graphicFrameMk id="5" creationId="{1AAC11A0-508D-AD36-0461-280616F34A5B}"/>
          </ac:graphicFrameMkLst>
        </pc:graphicFrameChg>
      </pc:sldChg>
      <pc:sldChg chg="modSp mod">
        <pc:chgData name="Perez, Anthony" userId="726e1ff4-ab66-4d6c-b211-fb31ffa12601" providerId="ADAL" clId="{5E651F29-EF59-4474-9FB1-49E83D8CE054}" dt="2026-07-13T20:55:11.220" v="60" actId="1035"/>
        <pc:sldMkLst>
          <pc:docMk/>
          <pc:sldMk cId="1466655908" sldId="661"/>
        </pc:sldMkLst>
        <pc:spChg chg="mod">
          <ac:chgData name="Perez, Anthony" userId="726e1ff4-ab66-4d6c-b211-fb31ffa12601" providerId="ADAL" clId="{5E651F29-EF59-4474-9FB1-49E83D8CE054}" dt="2026-07-13T20:55:11.220" v="60" actId="1035"/>
          <ac:spMkLst>
            <pc:docMk/>
            <pc:sldMk cId="1466655908" sldId="661"/>
            <ac:spMk id="6" creationId="{0374AF9B-8374-20A9-29C9-55F4E08F2B72}"/>
          </ac:spMkLst>
        </pc:spChg>
        <pc:spChg chg="mod">
          <ac:chgData name="Perez, Anthony" userId="726e1ff4-ab66-4d6c-b211-fb31ffa12601" providerId="ADAL" clId="{5E651F29-EF59-4474-9FB1-49E83D8CE054}" dt="2026-07-13T20:54:40.323" v="54" actId="1035"/>
          <ac:spMkLst>
            <pc:docMk/>
            <pc:sldMk cId="1466655908" sldId="661"/>
            <ac:spMk id="48" creationId="{C990F646-7A69-22BE-6279-6B7A5A4A5CCA}"/>
          </ac:spMkLst>
        </pc:spChg>
        <pc:spChg chg="mod">
          <ac:chgData name="Perez, Anthony" userId="726e1ff4-ab66-4d6c-b211-fb31ffa12601" providerId="ADAL" clId="{5E651F29-EF59-4474-9FB1-49E83D8CE054}" dt="2026-07-13T20:54:40.323" v="54" actId="1035"/>
          <ac:spMkLst>
            <pc:docMk/>
            <pc:sldMk cId="1466655908" sldId="661"/>
            <ac:spMk id="49" creationId="{83E2F97A-CA7E-587B-39B2-20A4FC44848B}"/>
          </ac:spMkLst>
        </pc:spChg>
        <pc:spChg chg="mod">
          <ac:chgData name="Perez, Anthony" userId="726e1ff4-ab66-4d6c-b211-fb31ffa12601" providerId="ADAL" clId="{5E651F29-EF59-4474-9FB1-49E83D8CE054}" dt="2026-07-13T20:55:01.374" v="58" actId="1035"/>
          <ac:spMkLst>
            <pc:docMk/>
            <pc:sldMk cId="1466655908" sldId="661"/>
            <ac:spMk id="50" creationId="{73BCAB9F-D7A5-AA7A-427A-F42C779F8CA6}"/>
          </ac:spMkLst>
        </pc:spChg>
        <pc:spChg chg="mod">
          <ac:chgData name="Perez, Anthony" userId="726e1ff4-ab66-4d6c-b211-fb31ffa12601" providerId="ADAL" clId="{5E651F29-EF59-4474-9FB1-49E83D8CE054}" dt="2026-07-13T20:55:01.374" v="58" actId="1035"/>
          <ac:spMkLst>
            <pc:docMk/>
            <pc:sldMk cId="1466655908" sldId="661"/>
            <ac:spMk id="51" creationId="{B3E5F388-895C-6630-D0B4-472A5BC03CA8}"/>
          </ac:spMkLst>
        </pc:spChg>
        <pc:spChg chg="mod">
          <ac:chgData name="Perez, Anthony" userId="726e1ff4-ab66-4d6c-b211-fb31ffa12601" providerId="ADAL" clId="{5E651F29-EF59-4474-9FB1-49E83D8CE054}" dt="2026-07-13T20:54:40.323" v="54" actId="1035"/>
          <ac:spMkLst>
            <pc:docMk/>
            <pc:sldMk cId="1466655908" sldId="661"/>
            <ac:spMk id="65" creationId="{73872A4C-E3DD-79EE-2126-9AAD8E514524}"/>
          </ac:spMkLst>
        </pc:spChg>
        <pc:spChg chg="mod">
          <ac:chgData name="Perez, Anthony" userId="726e1ff4-ab66-4d6c-b211-fb31ffa12601" providerId="ADAL" clId="{5E651F29-EF59-4474-9FB1-49E83D8CE054}" dt="2026-07-13T20:55:01.374" v="58" actId="1035"/>
          <ac:spMkLst>
            <pc:docMk/>
            <pc:sldMk cId="1466655908" sldId="661"/>
            <ac:spMk id="66" creationId="{D62140C5-AF26-B13E-AAFE-DF8922392FF1}"/>
          </ac:spMkLst>
        </pc:spChg>
      </pc:sldChg>
      <pc:sldChg chg="modSp mod">
        <pc:chgData name="Perez, Anthony" userId="726e1ff4-ab66-4d6c-b211-fb31ffa12601" providerId="ADAL" clId="{5E651F29-EF59-4474-9FB1-49E83D8CE054}" dt="2026-07-15T18:29:02.220" v="719" actId="20577"/>
        <pc:sldMkLst>
          <pc:docMk/>
          <pc:sldMk cId="2613715283" sldId="662"/>
        </pc:sldMkLst>
        <pc:graphicFrameChg chg="modGraphic">
          <ac:chgData name="Perez, Anthony" userId="726e1ff4-ab66-4d6c-b211-fb31ffa12601" providerId="ADAL" clId="{5E651F29-EF59-4474-9FB1-49E83D8CE054}" dt="2026-07-15T18:29:02.220" v="719" actId="20577"/>
          <ac:graphicFrameMkLst>
            <pc:docMk/>
            <pc:sldMk cId="2613715283" sldId="662"/>
            <ac:graphicFrameMk id="4" creationId="{63A6FF48-EC8A-0ED1-319A-67A7362979F7}"/>
          </ac:graphicFrameMkLst>
        </pc:graphicFrameChg>
      </pc:sldChg>
      <pc:sldChg chg="modSp mod">
        <pc:chgData name="Perez, Anthony" userId="726e1ff4-ab66-4d6c-b211-fb31ffa12601" providerId="ADAL" clId="{5E651F29-EF59-4474-9FB1-49E83D8CE054}" dt="2026-07-13T20:59:21.882" v="76" actId="20577"/>
        <pc:sldMkLst>
          <pc:docMk/>
          <pc:sldMk cId="2420218994" sldId="663"/>
        </pc:sldMkLst>
        <pc:spChg chg="mod">
          <ac:chgData name="Perez, Anthony" userId="726e1ff4-ab66-4d6c-b211-fb31ffa12601" providerId="ADAL" clId="{5E651F29-EF59-4474-9FB1-49E83D8CE054}" dt="2026-07-13T20:59:21.882" v="76" actId="20577"/>
          <ac:spMkLst>
            <pc:docMk/>
            <pc:sldMk cId="2420218994" sldId="663"/>
            <ac:spMk id="3" creationId="{81B890B0-CFCE-90D9-0AF2-9717AC7B42E2}"/>
          </ac:spMkLst>
        </pc:spChg>
      </pc:sldChg>
    </pc:docChg>
  </pc:docChgLst>
  <pc:docChgLst>
    <pc:chgData name="Perez, Anthony" userId="S::anperez@climate.nyc.gov::726e1ff4-ab66-4d6c-b211-fb31ffa12601" providerId="AD" clId="Web-{346F360B-958E-966F-749B-106972A3D111}"/>
    <pc:docChg chg="modSld">
      <pc:chgData name="Perez, Anthony" userId="S::anperez@climate.nyc.gov::726e1ff4-ab66-4d6c-b211-fb31ffa12601" providerId="AD" clId="Web-{346F360B-958E-966F-749B-106972A3D111}" dt="2026-07-14T16:43:08.691" v="26"/>
      <pc:docMkLst>
        <pc:docMk/>
      </pc:docMkLst>
      <pc:sldChg chg="mod modShow">
        <pc:chgData name="Perez, Anthony" userId="S::anperez@climate.nyc.gov::726e1ff4-ab66-4d6c-b211-fb31ffa12601" providerId="AD" clId="Web-{346F360B-958E-966F-749B-106972A3D111}" dt="2026-07-14T16:42:48.191" v="23"/>
        <pc:sldMkLst>
          <pc:docMk/>
          <pc:sldMk cId="3237831846" sldId="560"/>
        </pc:sldMkLst>
      </pc:sldChg>
      <pc:sldChg chg="mod modShow modNotes">
        <pc:chgData name="Perez, Anthony" userId="S::anperez@climate.nyc.gov::726e1ff4-ab66-4d6c-b211-fb31ffa12601" providerId="AD" clId="Web-{346F360B-958E-966F-749B-106972A3D111}" dt="2026-07-14T16:43:08.691" v="26"/>
        <pc:sldMkLst>
          <pc:docMk/>
          <pc:sldMk cId="945991622" sldId="563"/>
        </pc:sldMkLst>
      </pc:sldChg>
      <pc:sldChg chg="mod modShow">
        <pc:chgData name="Perez, Anthony" userId="S::anperez@climate.nyc.gov::726e1ff4-ab66-4d6c-b211-fb31ffa12601" providerId="AD" clId="Web-{346F360B-958E-966F-749B-106972A3D111}" dt="2026-07-14T16:42:47.988" v="22"/>
        <pc:sldMkLst>
          <pc:docMk/>
          <pc:sldMk cId="3002469404" sldId="574"/>
        </pc:sldMkLst>
      </pc:sldChg>
      <pc:sldChg chg="modNotes">
        <pc:chgData name="Perez, Anthony" userId="S::anperez@climate.nyc.gov::726e1ff4-ab66-4d6c-b211-fb31ffa12601" providerId="AD" clId="Web-{346F360B-958E-966F-749B-106972A3D111}" dt="2026-07-14T16:42:02.113" v="17"/>
        <pc:sldMkLst>
          <pc:docMk/>
          <pc:sldMk cId="2031246281" sldId="629"/>
        </pc:sldMkLst>
      </pc:sldChg>
      <pc:sldChg chg="modNotes">
        <pc:chgData name="Perez, Anthony" userId="S::anperez@climate.nyc.gov::726e1ff4-ab66-4d6c-b211-fb31ffa12601" providerId="AD" clId="Web-{346F360B-958E-966F-749B-106972A3D111}" dt="2026-07-14T16:41:08.113" v="2"/>
        <pc:sldMkLst>
          <pc:docMk/>
          <pc:sldMk cId="812168462" sldId="632"/>
        </pc:sldMkLst>
      </pc:sldChg>
      <pc:sldChg chg="modNotes">
        <pc:chgData name="Perez, Anthony" userId="S::anperez@climate.nyc.gov::726e1ff4-ab66-4d6c-b211-fb31ffa12601" providerId="AD" clId="Web-{346F360B-958E-966F-749B-106972A3D111}" dt="2026-07-14T16:40:30.675" v="0"/>
        <pc:sldMkLst>
          <pc:docMk/>
          <pc:sldMk cId="270437544" sldId="638"/>
        </pc:sldMkLst>
      </pc:sldChg>
      <pc:sldChg chg="modNotes">
        <pc:chgData name="Perez, Anthony" userId="S::anperez@climate.nyc.gov::726e1ff4-ab66-4d6c-b211-fb31ffa12601" providerId="AD" clId="Web-{346F360B-958E-966F-749B-106972A3D111}" dt="2026-07-14T16:42:27.269" v="21"/>
        <pc:sldMkLst>
          <pc:docMk/>
          <pc:sldMk cId="2117092151" sldId="65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yccityhall.sharepoint.com/sites/Climate/Shared%20Documents/Team%20Folders/Sustainable%20Buildings%20Team/08%20GHG%20Emissions%20Inventory/2024%20Inventory/Grid%20Coefficient/2024%20Citywide_Inventory%20Update%20Dec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nyccityhall.sharepoint.com/sites/Climate/Shared%20Documents/Team%20Folders/Sustainable%20Buildings%20Team/08%20GHG%20Emissions%20Inventory/2024%20Inventory/Findings/Citywide_Inventory%20V6%20_%20Updated%20for%2012.12.25%20Upda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wsponlinenam.sharepoint.com/sites/US-NYGHGinventoryWSP/Shared%20Documents/2.%20NYC%20Electricity%20Coefficient/NYC%20Data%20Upload/WSP%20Review%202026/Summary%20Data/All%20Years%20Power%20Gem%20Electrical%20Summary%20Zonal%20Distribution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netappfs01\PLANYC2030\Climate%20Change\GHG%20Inventory\Fuel%20Mix%20Composition%20YoY\YoY%20Fuel%20Mix%202025%2012.10.25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nyccityhall.sharepoint.com/sites/Climate/Shared%20Documents/Team%20Folders/Sustainable%20Buildings%20Team/08%20GHG%20Emissions%20Inventory/2024%20Inventory/Findings/Citywide_Inventory%20V6%20_%20Updated%20for%2012.12.25%20Updat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nyccityhall.sharepoint.com/sites/Climate/Shared%20Documents/Team%20Folders/Sustainable%20Buildings%20Team/08%20GHG%20Emissions%20Inventory/2024%20Inventory/Findings/Citywide_Inventory%20V6%20_%20Updated%20for%2012.12.25%20Updat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nyccityhall.sharepoint.com/sites/Climate/Shared%20Documents/Team%20Folders/Sustainable%20Buildings%20Team/08%20GHG%20Emissions%20Inventory/2024%20Inventory/Findings/Citywide_Inventory%20V6%20_%20Updated%20for%2012.12.25%20Updat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NYC Citywide GHG</a:t>
            </a:r>
            <a:r>
              <a:rPr lang="en-US" sz="2000" b="1" baseline="0"/>
              <a:t> Inventory</a:t>
            </a:r>
            <a:endParaRPr lang="en-US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12277192382473"/>
          <c:y val="0.16259307036006065"/>
          <c:w val="0.87201974932914161"/>
          <c:h val="0.725916356343174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'Updated 2024 GHG Inventory Sum'!$A$11</c:f>
              <c:strCache>
                <c:ptCount val="1"/>
                <c:pt idx="0">
                  <c:v>Stationary Energy</c:v>
                </c:pt>
              </c:strCache>
            </c:strRef>
          </c:tx>
          <c:spPr>
            <a:solidFill>
              <a:srgbClr val="004136"/>
            </a:solidFill>
            <a:ln>
              <a:noFill/>
            </a:ln>
            <a:effectLst/>
          </c:spPr>
          <c:invertIfNegative val="0"/>
          <c:cat>
            <c:numRef>
              <c:f>'Updated 2024 GHG Inventory Sum'!$B$10:$U$10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'Updated 2024 GHG Inventory Sum'!$B$11:$U$11</c:f>
              <c:numCache>
                <c:formatCode>_(* #,##0.00_);_(* \(#,##0.00\);_(* "-"??_);_(@_)</c:formatCode>
                <c:ptCount val="20"/>
                <c:pt idx="0">
                  <c:v>45422481.932981998</c:v>
                </c:pt>
                <c:pt idx="1">
                  <c:v>39273496.654331282</c:v>
                </c:pt>
                <c:pt idx="2">
                  <c:v>42590590.685224071</c:v>
                </c:pt>
                <c:pt idx="3">
                  <c:v>39614766.077389523</c:v>
                </c:pt>
                <c:pt idx="4">
                  <c:v>37366341.875094056</c:v>
                </c:pt>
                <c:pt idx="5">
                  <c:v>38829783.08074899</c:v>
                </c:pt>
                <c:pt idx="6">
                  <c:v>37541046.413407601</c:v>
                </c:pt>
                <c:pt idx="7">
                  <c:v>35606587.847760871</c:v>
                </c:pt>
                <c:pt idx="8">
                  <c:v>36365572.919086665</c:v>
                </c:pt>
                <c:pt idx="9">
                  <c:v>37071823.607304282</c:v>
                </c:pt>
                <c:pt idx="10">
                  <c:v>37558238.535397351</c:v>
                </c:pt>
                <c:pt idx="11">
                  <c:v>36868989.713805296</c:v>
                </c:pt>
                <c:pt idx="12">
                  <c:v>34814517.996741109</c:v>
                </c:pt>
                <c:pt idx="13">
                  <c:v>37569585.023136422</c:v>
                </c:pt>
                <c:pt idx="14">
                  <c:v>36504619.660097197</c:v>
                </c:pt>
                <c:pt idx="15">
                  <c:v>34972474.932733305</c:v>
                </c:pt>
                <c:pt idx="16">
                  <c:v>35383109.127517529</c:v>
                </c:pt>
                <c:pt idx="17">
                  <c:v>37000303.864773788</c:v>
                </c:pt>
                <c:pt idx="18">
                  <c:v>35894677.167639285</c:v>
                </c:pt>
                <c:pt idx="19">
                  <c:v>33306421.984104287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D0-4211-B4BF-75F20B0D3534}"/>
            </c:ext>
          </c:extLst>
        </c:ser>
        <c:ser>
          <c:idx val="1"/>
          <c:order val="1"/>
          <c:tx>
            <c:strRef>
              <c:f>'Updated 2024 GHG Inventory Sum'!$A$12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rgbClr val="3BB8A4"/>
            </a:solidFill>
            <a:ln>
              <a:noFill/>
            </a:ln>
            <a:effectLst/>
          </c:spPr>
          <c:invertIfNegative val="0"/>
          <c:cat>
            <c:numRef>
              <c:f>'Updated 2024 GHG Inventory Sum'!$B$10:$U$10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'Updated 2024 GHG Inventory Sum'!$B$12:$U$12</c:f>
              <c:numCache>
                <c:formatCode>_(* #,##0.00_);_(* \(#,##0.00\);_(* "-"??_);_(@_)</c:formatCode>
                <c:ptCount val="20"/>
                <c:pt idx="0">
                  <c:v>16195275.800499192</c:v>
                </c:pt>
                <c:pt idx="1">
                  <c:v>16056017.829614304</c:v>
                </c:pt>
                <c:pt idx="2">
                  <c:v>16410096.95729094</c:v>
                </c:pt>
                <c:pt idx="3">
                  <c:v>15700208.221908571</c:v>
                </c:pt>
                <c:pt idx="4">
                  <c:v>15268867.427465277</c:v>
                </c:pt>
                <c:pt idx="5">
                  <c:v>15865111.916972866</c:v>
                </c:pt>
                <c:pt idx="6">
                  <c:v>15301573.319216214</c:v>
                </c:pt>
                <c:pt idx="7">
                  <c:v>15072851.787726151</c:v>
                </c:pt>
                <c:pt idx="8">
                  <c:v>15053001.309516905</c:v>
                </c:pt>
                <c:pt idx="9">
                  <c:v>14962943.284461455</c:v>
                </c:pt>
                <c:pt idx="10">
                  <c:v>15258145.805308143</c:v>
                </c:pt>
                <c:pt idx="11">
                  <c:v>15562887.71151725</c:v>
                </c:pt>
                <c:pt idx="12">
                  <c:v>15538184.968411118</c:v>
                </c:pt>
                <c:pt idx="13">
                  <c:v>13911332.986404741</c:v>
                </c:pt>
                <c:pt idx="14">
                  <c:v>14030182.905969935</c:v>
                </c:pt>
                <c:pt idx="15">
                  <c:v>10824740.13743801</c:v>
                </c:pt>
                <c:pt idx="16">
                  <c:v>12338052.171106353</c:v>
                </c:pt>
                <c:pt idx="17">
                  <c:v>12608770.015571922</c:v>
                </c:pt>
                <c:pt idx="18">
                  <c:v>12578560.711847298</c:v>
                </c:pt>
                <c:pt idx="19">
                  <c:v>12605779.051998004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D0-4211-B4BF-75F20B0D3534}"/>
            </c:ext>
          </c:extLst>
        </c:ser>
        <c:ser>
          <c:idx val="2"/>
          <c:order val="2"/>
          <c:tx>
            <c:strRef>
              <c:f>'Updated 2024 GHG Inventory Sum'!$A$13</c:f>
              <c:strCache>
                <c:ptCount val="1"/>
                <c:pt idx="0">
                  <c:v>Waste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9"/>
              <c:layout>
                <c:manualLayout>
                  <c:x val="-6.2536131323966281E-5"/>
                  <c:y val="-0.14338359910584436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 u="none" strike="noStrike" kern="1200" baseline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</a:rPr>
                      <a:t>2024:</a:t>
                    </a:r>
                  </a:p>
                  <a:p>
                    <a:r>
                      <a:rPr lang="en-US" sz="1600" b="0" i="0" u="none" strike="noStrike" kern="1200" baseline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</a:rPr>
                      <a:t>-5% from 2023</a:t>
                    </a:r>
                  </a:p>
                  <a:p>
                    <a:r>
                      <a:rPr lang="en-US" sz="1600" b="0" i="0" u="none" strike="noStrike" kern="1200" baseline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</a:rPr>
                      <a:t>-10% from 2019</a:t>
                    </a:r>
                  </a:p>
                  <a:p>
                    <a:r>
                      <a:rPr lang="en-US" sz="1600" b="0" i="0" u="none" strike="noStrike" kern="1200" baseline="0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</a:rPr>
                      <a:t>-25% from 2005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16367331971832"/>
                      <c:h val="0.2075647952387731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92D0-4211-B4BF-75F20B0D3534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'Updated 2024 GHG Inventory Sum'!$B$10:$U$10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'Updated 2024 GHG Inventory Sum'!$B$13:$U$13</c:f>
              <c:numCache>
                <c:formatCode>_(* #,##0.00_);_(* \(#,##0.00\);_(* "-"??_);_(@_)</c:formatCode>
                <c:ptCount val="20"/>
                <c:pt idx="0">
                  <c:v>2521962.8810331826</c:v>
                </c:pt>
                <c:pt idx="1">
                  <c:v>2236751.2744847094</c:v>
                </c:pt>
                <c:pt idx="2">
                  <c:v>2359366.3824987984</c:v>
                </c:pt>
                <c:pt idx="3">
                  <c:v>2349401.7458699755</c:v>
                </c:pt>
                <c:pt idx="4">
                  <c:v>2279201.7387211756</c:v>
                </c:pt>
                <c:pt idx="5">
                  <c:v>2212178.943299931</c:v>
                </c:pt>
                <c:pt idx="6">
                  <c:v>2276176.5606587385</c:v>
                </c:pt>
                <c:pt idx="7">
                  <c:v>2175666.3013659399</c:v>
                </c:pt>
                <c:pt idx="8">
                  <c:v>2141104.6420456939</c:v>
                </c:pt>
                <c:pt idx="9">
                  <c:v>2133825.7547922037</c:v>
                </c:pt>
                <c:pt idx="10">
                  <c:v>2121796.1768310731</c:v>
                </c:pt>
                <c:pt idx="11">
                  <c:v>2075661.7618223187</c:v>
                </c:pt>
                <c:pt idx="12">
                  <c:v>2059951.602161743</c:v>
                </c:pt>
                <c:pt idx="13">
                  <c:v>2124918.6996517377</c:v>
                </c:pt>
                <c:pt idx="14">
                  <c:v>2155268.7675618688</c:v>
                </c:pt>
                <c:pt idx="15">
                  <c:v>2093968.6462226047</c:v>
                </c:pt>
                <c:pt idx="16">
                  <c:v>2050935.1682474972</c:v>
                </c:pt>
                <c:pt idx="17">
                  <c:v>2033173.8036059679</c:v>
                </c:pt>
                <c:pt idx="18">
                  <c:v>1960482.1802427857</c:v>
                </c:pt>
                <c:pt idx="19">
                  <c:v>2032350.4460323316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D0-4211-B4BF-75F20B0D3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0225295"/>
        <c:axId val="1680229135"/>
      </c:barChart>
      <c:catAx>
        <c:axId val="1680225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229135"/>
        <c:crosses val="autoZero"/>
        <c:auto val="1"/>
        <c:lblAlgn val="ctr"/>
        <c:lblOffset val="100"/>
        <c:noMultiLvlLbl val="0"/>
      </c:catAx>
      <c:valAx>
        <c:axId val="1680229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Million Metric</a:t>
                </a:r>
                <a:r>
                  <a:rPr lang="en-US" sz="1600" b="1" baseline="0"/>
                  <a:t> Tons </a:t>
                </a:r>
                <a:r>
                  <a:rPr lang="en-US" sz="1600" b="1"/>
                  <a:t>CO2e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225295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tx2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City Government Operations GHG Emissions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62684090115554"/>
          <c:y val="0.25163920344798313"/>
          <c:w val="0.857166592276702"/>
          <c:h val="0.623194388536959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'Sector Totals'!$A$272</c:f>
              <c:strCache>
                <c:ptCount val="1"/>
                <c:pt idx="0">
                  <c:v>Buildings</c:v>
                </c:pt>
              </c:strCache>
            </c:strRef>
          </c:tx>
          <c:spPr>
            <a:solidFill>
              <a:srgbClr val="004135"/>
            </a:solidFill>
            <a:ln>
              <a:noFill/>
            </a:ln>
            <a:effectLst/>
          </c:spPr>
          <c:invertIfNegative val="0"/>
          <c:cat>
            <c:numRef>
              <c:f>'Sector Totals'!$B$271:$T$271</c:f>
              <c:numCache>
                <c:formatCode>General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cat>
          <c:val>
            <c:numRef>
              <c:f>'Sector Totals'!$B$272:$T$272</c:f>
              <c:numCache>
                <c:formatCode>General</c:formatCode>
                <c:ptCount val="19"/>
                <c:pt idx="0">
                  <c:v>2260882.9366395483</c:v>
                </c:pt>
                <c:pt idx="1">
                  <c:v>2343675.6937046591</c:v>
                </c:pt>
                <c:pt idx="2">
                  <c:v>2217695.8490771824</c:v>
                </c:pt>
                <c:pt idx="3">
                  <c:v>2176166.8537035496</c:v>
                </c:pt>
                <c:pt idx="4">
                  <c:v>2031864.3858407789</c:v>
                </c:pt>
                <c:pt idx="5">
                  <c:v>2017163.7147460063</c:v>
                </c:pt>
                <c:pt idx="6">
                  <c:v>1802760.2617726447</c:v>
                </c:pt>
                <c:pt idx="7">
                  <c:v>1806683.011584268</c:v>
                </c:pt>
                <c:pt idx="8">
                  <c:v>1950937.0590893144</c:v>
                </c:pt>
                <c:pt idx="9">
                  <c:v>1961799.419132727</c:v>
                </c:pt>
                <c:pt idx="10">
                  <c:v>1735995.111787691</c:v>
                </c:pt>
                <c:pt idx="11">
                  <c:v>1625614.1970323182</c:v>
                </c:pt>
                <c:pt idx="12">
                  <c:v>1769565.7209162028</c:v>
                </c:pt>
                <c:pt idx="13">
                  <c:v>1733131.6081371251</c:v>
                </c:pt>
                <c:pt idx="14">
                  <c:v>1621057.980163696</c:v>
                </c:pt>
                <c:pt idx="15">
                  <c:v>1699440.5853055737</c:v>
                </c:pt>
                <c:pt idx="16">
                  <c:v>1847063.3107318887</c:v>
                </c:pt>
                <c:pt idx="17">
                  <c:v>1721535.4338055034</c:v>
                </c:pt>
                <c:pt idx="18">
                  <c:v>1694051.2690448202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E1-4989-A63B-EB951FFA0191}"/>
            </c:ext>
          </c:extLst>
        </c:ser>
        <c:ser>
          <c:idx val="1"/>
          <c:order val="1"/>
          <c:tx>
            <c:strRef>
              <c:f>'Sector Totals'!$A$273</c:f>
              <c:strCache>
                <c:ptCount val="1"/>
                <c:pt idx="0">
                  <c:v>Fugitive and Process Emissions</c:v>
                </c:pt>
              </c:strCache>
            </c:strRef>
          </c:tx>
          <c:spPr>
            <a:solidFill>
              <a:srgbClr val="FBD802"/>
            </a:solidFill>
            <a:ln>
              <a:noFill/>
            </a:ln>
            <a:effectLst/>
          </c:spPr>
          <c:invertIfNegative val="0"/>
          <c:cat>
            <c:numRef>
              <c:f>'Sector Totals'!$B$271:$T$271</c:f>
              <c:numCache>
                <c:formatCode>General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cat>
          <c:val>
            <c:numRef>
              <c:f>'Sector Totals'!$B$273:$T$273</c:f>
              <c:numCache>
                <c:formatCode>General</c:formatCode>
                <c:ptCount val="19"/>
                <c:pt idx="0">
                  <c:v>13396.286999999998</c:v>
                </c:pt>
                <c:pt idx="1">
                  <c:v>13623.032999999999</c:v>
                </c:pt>
                <c:pt idx="2">
                  <c:v>12460.008243272299</c:v>
                </c:pt>
                <c:pt idx="3">
                  <c:v>12107.759743483301</c:v>
                </c:pt>
                <c:pt idx="4">
                  <c:v>12163.4873691878</c:v>
                </c:pt>
                <c:pt idx="5">
                  <c:v>11351.278018434499</c:v>
                </c:pt>
                <c:pt idx="6">
                  <c:v>11557.1375312983</c:v>
                </c:pt>
                <c:pt idx="7">
                  <c:v>12628.467000000001</c:v>
                </c:pt>
                <c:pt idx="8">
                  <c:v>12537.432000000001</c:v>
                </c:pt>
                <c:pt idx="9">
                  <c:v>12792.4218</c:v>
                </c:pt>
                <c:pt idx="10">
                  <c:v>14450.537699999999</c:v>
                </c:pt>
                <c:pt idx="11">
                  <c:v>14562.992699999999</c:v>
                </c:pt>
                <c:pt idx="12">
                  <c:v>14562.992699999999</c:v>
                </c:pt>
                <c:pt idx="13">
                  <c:v>14807.9928</c:v>
                </c:pt>
                <c:pt idx="14">
                  <c:v>14661.84102</c:v>
                </c:pt>
                <c:pt idx="15">
                  <c:v>15668.94198</c:v>
                </c:pt>
                <c:pt idx="16">
                  <c:v>16413.564480000001</c:v>
                </c:pt>
                <c:pt idx="17">
                  <c:v>16288.261440000002</c:v>
                </c:pt>
                <c:pt idx="18">
                  <c:v>16317.65652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E1-4989-A63B-EB951FFA0191}"/>
            </c:ext>
          </c:extLst>
        </c:ser>
        <c:ser>
          <c:idx val="2"/>
          <c:order val="2"/>
          <c:tx>
            <c:strRef>
              <c:f>'Sector Totals'!$A$274</c:f>
              <c:strCache>
                <c:ptCount val="1"/>
                <c:pt idx="0">
                  <c:v>Solid Waste Facilities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numRef>
              <c:f>'Sector Totals'!$B$271:$T$271</c:f>
              <c:numCache>
                <c:formatCode>General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cat>
          <c:val>
            <c:numRef>
              <c:f>'Sector Totals'!$B$274:$T$274</c:f>
              <c:numCache>
                <c:formatCode>General</c:formatCode>
                <c:ptCount val="19"/>
                <c:pt idx="0">
                  <c:v>285244.992025193</c:v>
                </c:pt>
                <c:pt idx="1">
                  <c:v>257239.770393677</c:v>
                </c:pt>
                <c:pt idx="2">
                  <c:v>223389.30589362601</c:v>
                </c:pt>
                <c:pt idx="3">
                  <c:v>200711.15578909099</c:v>
                </c:pt>
                <c:pt idx="4">
                  <c:v>186405.63009065003</c:v>
                </c:pt>
                <c:pt idx="5">
                  <c:v>165054.00368719202</c:v>
                </c:pt>
                <c:pt idx="6">
                  <c:v>148909.869725917</c:v>
                </c:pt>
                <c:pt idx="7">
                  <c:v>137755.73713604949</c:v>
                </c:pt>
                <c:pt idx="8">
                  <c:v>96429.802095000006</c:v>
                </c:pt>
                <c:pt idx="9">
                  <c:v>88131.202389000013</c:v>
                </c:pt>
                <c:pt idx="10">
                  <c:v>97198.125714000009</c:v>
                </c:pt>
                <c:pt idx="11">
                  <c:v>106601.083533</c:v>
                </c:pt>
                <c:pt idx="12">
                  <c:v>97355.290787999998</c:v>
                </c:pt>
                <c:pt idx="13">
                  <c:v>90821.146185000005</c:v>
                </c:pt>
                <c:pt idx="14">
                  <c:v>79287.361271999995</c:v>
                </c:pt>
                <c:pt idx="15">
                  <c:v>111079.38047400001</c:v>
                </c:pt>
                <c:pt idx="16">
                  <c:v>138394.32694200001</c:v>
                </c:pt>
                <c:pt idx="17">
                  <c:v>162409.254957</c:v>
                </c:pt>
                <c:pt idx="18">
                  <c:v>150520.19670900001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E1-4989-A63B-EB951FFA0191}"/>
            </c:ext>
          </c:extLst>
        </c:ser>
        <c:ser>
          <c:idx val="3"/>
          <c:order val="3"/>
          <c:tx>
            <c:strRef>
              <c:f>'Sector Totals'!$A$275</c:f>
              <c:strCache>
                <c:ptCount val="1"/>
                <c:pt idx="0">
                  <c:v>Streetlights and Traffic Signals</c:v>
                </c:pt>
              </c:strCache>
            </c:strRef>
          </c:tx>
          <c:spPr>
            <a:solidFill>
              <a:srgbClr val="AEEEE3"/>
            </a:solidFill>
            <a:ln>
              <a:noFill/>
            </a:ln>
            <a:effectLst/>
          </c:spPr>
          <c:invertIfNegative val="0"/>
          <c:cat>
            <c:numRef>
              <c:f>'Sector Totals'!$B$271:$T$271</c:f>
              <c:numCache>
                <c:formatCode>General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cat>
          <c:val>
            <c:numRef>
              <c:f>'Sector Totals'!$B$275:$T$275</c:f>
              <c:numCache>
                <c:formatCode>General</c:formatCode>
                <c:ptCount val="19"/>
                <c:pt idx="0">
                  <c:v>126306.289916535</c:v>
                </c:pt>
                <c:pt idx="1">
                  <c:v>129170.19536185901</c:v>
                </c:pt>
                <c:pt idx="2">
                  <c:v>116024.097654599</c:v>
                </c:pt>
                <c:pt idx="3">
                  <c:v>86704.013196743093</c:v>
                </c:pt>
                <c:pt idx="4">
                  <c:v>75216.530654534698</c:v>
                </c:pt>
                <c:pt idx="5">
                  <c:v>64342.514806406798</c:v>
                </c:pt>
                <c:pt idx="6">
                  <c:v>67149.447027986404</c:v>
                </c:pt>
                <c:pt idx="7">
                  <c:v>61509.341447884697</c:v>
                </c:pt>
                <c:pt idx="8">
                  <c:v>65275.3291706085</c:v>
                </c:pt>
                <c:pt idx="9">
                  <c:v>63715.683754139798</c:v>
                </c:pt>
                <c:pt idx="10">
                  <c:v>62366.810160066103</c:v>
                </c:pt>
                <c:pt idx="11">
                  <c:v>54579.8802913244</c:v>
                </c:pt>
                <c:pt idx="12">
                  <c:v>51262.243338931497</c:v>
                </c:pt>
                <c:pt idx="13">
                  <c:v>45984.661950977301</c:v>
                </c:pt>
                <c:pt idx="14">
                  <c:v>49342.496292486401</c:v>
                </c:pt>
                <c:pt idx="15">
                  <c:v>49525.488070564999</c:v>
                </c:pt>
                <c:pt idx="16">
                  <c:v>51993.594793723598</c:v>
                </c:pt>
                <c:pt idx="17">
                  <c:v>52396.744021200597</c:v>
                </c:pt>
                <c:pt idx="18">
                  <c:v>54910.659149454899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E1-4989-A63B-EB951FFA0191}"/>
            </c:ext>
          </c:extLst>
        </c:ser>
        <c:ser>
          <c:idx val="4"/>
          <c:order val="4"/>
          <c:tx>
            <c:strRef>
              <c:f>'Sector Totals'!$A$276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rgbClr val="3ABAA4"/>
            </a:solidFill>
            <a:ln>
              <a:noFill/>
            </a:ln>
            <a:effectLst/>
          </c:spPr>
          <c:invertIfNegative val="0"/>
          <c:cat>
            <c:numRef>
              <c:f>'Sector Totals'!$B$271:$T$271</c:f>
              <c:numCache>
                <c:formatCode>General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cat>
          <c:val>
            <c:numRef>
              <c:f>'Sector Totals'!$B$276:$T$276</c:f>
              <c:numCache>
                <c:formatCode>General</c:formatCode>
                <c:ptCount val="19"/>
                <c:pt idx="0">
                  <c:v>336788.6495788155</c:v>
                </c:pt>
                <c:pt idx="1">
                  <c:v>340886.79867772892</c:v>
                </c:pt>
                <c:pt idx="2">
                  <c:v>329168.56472098752</c:v>
                </c:pt>
                <c:pt idx="3">
                  <c:v>339939.71058776404</c:v>
                </c:pt>
                <c:pt idx="4">
                  <c:v>339007.59101687314</c:v>
                </c:pt>
                <c:pt idx="5">
                  <c:v>324145.92629024555</c:v>
                </c:pt>
                <c:pt idx="6">
                  <c:v>305274.26923695189</c:v>
                </c:pt>
                <c:pt idx="7">
                  <c:v>362465.99993767944</c:v>
                </c:pt>
                <c:pt idx="8">
                  <c:v>304622.62340168975</c:v>
                </c:pt>
                <c:pt idx="9">
                  <c:v>320647.14118753793</c:v>
                </c:pt>
                <c:pt idx="10">
                  <c:v>342129.35557412705</c:v>
                </c:pt>
                <c:pt idx="11">
                  <c:v>314610.2441900433</c:v>
                </c:pt>
                <c:pt idx="12">
                  <c:v>328952.48443499685</c:v>
                </c:pt>
                <c:pt idx="13">
                  <c:v>313952.02726104925</c:v>
                </c:pt>
                <c:pt idx="14">
                  <c:v>301689.76427370257</c:v>
                </c:pt>
                <c:pt idx="15">
                  <c:v>285454.96923189436</c:v>
                </c:pt>
                <c:pt idx="16">
                  <c:v>286142.52786892734</c:v>
                </c:pt>
                <c:pt idx="17">
                  <c:v>278287.62285181292</c:v>
                </c:pt>
                <c:pt idx="18">
                  <c:v>183082.27850232858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E1-4989-A63B-EB951FFA0191}"/>
            </c:ext>
          </c:extLst>
        </c:ser>
        <c:ser>
          <c:idx val="5"/>
          <c:order val="5"/>
          <c:tx>
            <c:strRef>
              <c:f>'Sector Totals'!$A$277</c:f>
              <c:strCache>
                <c:ptCount val="1"/>
                <c:pt idx="0">
                  <c:v>Wastewater Treatment</c:v>
                </c:pt>
              </c:strCache>
            </c:strRef>
          </c:tx>
          <c:spPr>
            <a:solidFill>
              <a:srgbClr val="6C6C6C"/>
            </a:solidFill>
            <a:ln>
              <a:noFill/>
            </a:ln>
            <a:effectLst/>
          </c:spPr>
          <c:invertIfNegative val="0"/>
          <c:cat>
            <c:numRef>
              <c:f>'Sector Totals'!$B$271:$T$271</c:f>
              <c:numCache>
                <c:formatCode>General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cat>
          <c:val>
            <c:numRef>
              <c:f>'Sector Totals'!$B$277:$T$277</c:f>
              <c:numCache>
                <c:formatCode>General</c:formatCode>
                <c:ptCount val="19"/>
                <c:pt idx="0">
                  <c:v>607208.47972616367</c:v>
                </c:pt>
                <c:pt idx="1">
                  <c:v>650046.40811427636</c:v>
                </c:pt>
                <c:pt idx="2">
                  <c:v>731683.28313097893</c:v>
                </c:pt>
                <c:pt idx="3">
                  <c:v>670023.94965481968</c:v>
                </c:pt>
                <c:pt idx="4">
                  <c:v>638252.61625315493</c:v>
                </c:pt>
                <c:pt idx="5">
                  <c:v>602971.83379151591</c:v>
                </c:pt>
                <c:pt idx="6">
                  <c:v>579552.43275809474</c:v>
                </c:pt>
                <c:pt idx="7">
                  <c:v>542963.09235021309</c:v>
                </c:pt>
                <c:pt idx="8">
                  <c:v>528082.23783421027</c:v>
                </c:pt>
                <c:pt idx="9">
                  <c:v>502777.46613141068</c:v>
                </c:pt>
                <c:pt idx="10">
                  <c:v>475513.57347305445</c:v>
                </c:pt>
                <c:pt idx="11">
                  <c:v>421528.09818790428</c:v>
                </c:pt>
                <c:pt idx="12">
                  <c:v>435877.27819803136</c:v>
                </c:pt>
                <c:pt idx="13">
                  <c:v>483505.38185374107</c:v>
                </c:pt>
                <c:pt idx="14">
                  <c:v>457667.53825901716</c:v>
                </c:pt>
                <c:pt idx="15">
                  <c:v>366588.73835719371</c:v>
                </c:pt>
                <c:pt idx="16">
                  <c:v>402353.90853192226</c:v>
                </c:pt>
                <c:pt idx="17">
                  <c:v>360035.66885574005</c:v>
                </c:pt>
                <c:pt idx="18">
                  <c:v>379701.18970040366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E1-4989-A63B-EB951FFA0191}"/>
            </c:ext>
          </c:extLst>
        </c:ser>
        <c:ser>
          <c:idx val="6"/>
          <c:order val="6"/>
          <c:tx>
            <c:strRef>
              <c:f>'Sector Totals'!$A$278</c:f>
              <c:strCache>
                <c:ptCount val="1"/>
                <c:pt idx="0">
                  <c:v>Water Supply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dLbl>
              <c:idx val="18"/>
              <c:layout>
                <c:manualLayout>
                  <c:x val="-7.4253875333105991E-3"/>
                  <c:y val="-0.1609333378279646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B62EA6-4B11-6B4E-AB2E-94D7EF1772D4}" type="CATEGORYNAME">
                      <a:rPr lang="en-US" sz="1400" b="1" smtClean="0"/>
                      <a:pPr>
                        <a:defRPr/>
                      </a:pPr>
                      <a:t>[CATEGORY NAME]</a:t>
                    </a:fld>
                    <a:r>
                      <a:rPr lang="en-US" sz="1200" b="1" baseline="0" dirty="0"/>
                      <a:t>:</a:t>
                    </a:r>
                  </a:p>
                  <a:p>
                    <a:pPr>
                      <a:defRPr/>
                    </a:pPr>
                    <a:r>
                      <a:rPr lang="en-US" sz="1400" baseline="0" dirty="0"/>
                      <a:t>-4% from 2023</a:t>
                    </a:r>
                  </a:p>
                  <a:p>
                    <a:pPr>
                      <a:defRPr/>
                    </a:pPr>
                    <a:r>
                      <a:rPr lang="en-US" sz="1400" baseline="0" dirty="0"/>
                      <a:t>-7% from 2019</a:t>
                    </a:r>
                  </a:p>
                  <a:p>
                    <a:pPr>
                      <a:defRPr/>
                    </a:pPr>
                    <a:r>
                      <a:rPr lang="en-US" sz="1400" baseline="0" dirty="0"/>
                      <a:t>-31% from 2006</a:t>
                    </a: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534133138166126"/>
                      <c:h val="0.172164808515187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4E1-4989-A63B-EB951FFA0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'Sector Totals'!$B$271:$T$271</c:f>
              <c:numCache>
                <c:formatCode>General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cat>
          <c:val>
            <c:numRef>
              <c:f>'Sector Totals'!$B$278:$T$278</c:f>
              <c:numCache>
                <c:formatCode>General</c:formatCode>
                <c:ptCount val="19"/>
                <c:pt idx="0">
                  <c:v>10374.655030246775</c:v>
                </c:pt>
                <c:pt idx="1">
                  <c:v>38948.006257246809</c:v>
                </c:pt>
                <c:pt idx="2">
                  <c:v>39675.996498540924</c:v>
                </c:pt>
                <c:pt idx="3">
                  <c:v>39718.788131063149</c:v>
                </c:pt>
                <c:pt idx="4">
                  <c:v>7147.5511296197665</c:v>
                </c:pt>
                <c:pt idx="5">
                  <c:v>8089.9901752311598</c:v>
                </c:pt>
                <c:pt idx="6">
                  <c:v>13582.56499370747</c:v>
                </c:pt>
                <c:pt idx="7">
                  <c:v>18937.034457162881</c:v>
                </c:pt>
                <c:pt idx="8">
                  <c:v>36823.499084567185</c:v>
                </c:pt>
                <c:pt idx="9">
                  <c:v>40193.013442528609</c:v>
                </c:pt>
                <c:pt idx="10">
                  <c:v>45054.378901757504</c:v>
                </c:pt>
                <c:pt idx="11">
                  <c:v>46214.274736228326</c:v>
                </c:pt>
                <c:pt idx="12">
                  <c:v>47811.111401453338</c:v>
                </c:pt>
                <c:pt idx="13">
                  <c:v>45767.935130077793</c:v>
                </c:pt>
                <c:pt idx="14">
                  <c:v>45067.814098185401</c:v>
                </c:pt>
                <c:pt idx="15">
                  <c:v>51550.841889368116</c:v>
                </c:pt>
                <c:pt idx="16">
                  <c:v>50460.011644081249</c:v>
                </c:pt>
                <c:pt idx="17">
                  <c:v>46353.059342346394</c:v>
                </c:pt>
                <c:pt idx="18">
                  <c:v>45197.004378301717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4E1-4989-A63B-EB951FFA0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9357648"/>
        <c:axId val="539369648"/>
      </c:barChart>
      <c:catAx>
        <c:axId val="539357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dirty="0"/>
                  <a:t>Fiscal Year</a:t>
                </a:r>
              </a:p>
            </c:rich>
          </c:tx>
          <c:layout>
            <c:manualLayout>
              <c:xMode val="edge"/>
              <c:yMode val="edge"/>
              <c:x val="0.46817253328804814"/>
              <c:y val="0.965189921906983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369648"/>
        <c:crosses val="autoZero"/>
        <c:auto val="1"/>
        <c:lblAlgn val="ctr"/>
        <c:lblOffset val="100"/>
        <c:noMultiLvlLbl val="0"/>
      </c:catAx>
      <c:valAx>
        <c:axId val="53936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Million Metric Tons</a:t>
                </a:r>
                <a:r>
                  <a:rPr lang="en-US" sz="1600" b="1" baseline="0" dirty="0"/>
                  <a:t> CO2e</a:t>
                </a:r>
                <a:endParaRPr lang="en-US" sz="16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35764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96136814750286E-2"/>
          <c:y val="8.3048708403404198E-2"/>
          <c:w val="0.93054181442383843"/>
          <c:h val="0.149279684260564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 defTabSz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bg1">
          <a:lumMod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Distribution</a:t>
            </a:r>
            <a:r>
              <a:rPr lang="en-US" sz="1600" baseline="0"/>
              <a:t> of Power Serving NYC Load</a:t>
            </a:r>
          </a:p>
          <a:p>
            <a:pPr>
              <a:defRPr sz="1600"/>
            </a:pPr>
            <a:endParaRPr lang="en-US" sz="1600" baseline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Upstate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Sheet2!$B$2:$B$21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Sheet2!$C$2:$C$21</c:f>
              <c:numCache>
                <c:formatCode>0%</c:formatCode>
                <c:ptCount val="20"/>
                <c:pt idx="0">
                  <c:v>0.20368971259478974</c:v>
                </c:pt>
                <c:pt idx="1">
                  <c:v>0.20068759535431679</c:v>
                </c:pt>
                <c:pt idx="2">
                  <c:v>0.18413911468240532</c:v>
                </c:pt>
                <c:pt idx="3">
                  <c:v>0.20412450790405273</c:v>
                </c:pt>
                <c:pt idx="4">
                  <c:v>0.21368417559623898</c:v>
                </c:pt>
                <c:pt idx="5">
                  <c:v>0.21032242307049825</c:v>
                </c:pt>
                <c:pt idx="6">
                  <c:v>0.20235837455216799</c:v>
                </c:pt>
                <c:pt idx="7">
                  <c:v>0.18320712890332946</c:v>
                </c:pt>
                <c:pt idx="8">
                  <c:v>0.19711545927732207</c:v>
                </c:pt>
                <c:pt idx="9">
                  <c:v>0.16801816960336935</c:v>
                </c:pt>
                <c:pt idx="10">
                  <c:v>0.17884851285125244</c:v>
                </c:pt>
                <c:pt idx="11">
                  <c:v>0.17478113091096334</c:v>
                </c:pt>
                <c:pt idx="12">
                  <c:v>0.19953595734527674</c:v>
                </c:pt>
                <c:pt idx="13">
                  <c:v>0.17345981349764136</c:v>
                </c:pt>
                <c:pt idx="14">
                  <c:v>0.18763284811064432</c:v>
                </c:pt>
                <c:pt idx="15">
                  <c:v>0.22771975238363673</c:v>
                </c:pt>
                <c:pt idx="16">
                  <c:v>0.19200742721557615</c:v>
                </c:pt>
                <c:pt idx="17">
                  <c:v>0.20851365645382589</c:v>
                </c:pt>
                <c:pt idx="18">
                  <c:v>0.16949007481709402</c:v>
                </c:pt>
                <c:pt idx="19">
                  <c:v>0.17978742978197393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EC-104D-B7A3-31667B25F95A}"/>
            </c:ext>
          </c:extLst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Westchester/Hudson Valley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Sheet2!$B$2:$B$21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Sheet2!$D$2:$D$21</c:f>
              <c:numCache>
                <c:formatCode>0%</c:formatCode>
                <c:ptCount val="20"/>
                <c:pt idx="0">
                  <c:v>0.30553455935544133</c:v>
                </c:pt>
                <c:pt idx="1">
                  <c:v>0.30103139303147519</c:v>
                </c:pt>
                <c:pt idx="2">
                  <c:v>0.27620868156035078</c:v>
                </c:pt>
                <c:pt idx="3">
                  <c:v>0.30618677139282224</c:v>
                </c:pt>
                <c:pt idx="4">
                  <c:v>0.32052627276903739</c:v>
                </c:pt>
                <c:pt idx="5">
                  <c:v>0.3154836333367087</c:v>
                </c:pt>
                <c:pt idx="6">
                  <c:v>0.30353755227237816</c:v>
                </c:pt>
                <c:pt idx="7">
                  <c:v>0.27481069335499425</c:v>
                </c:pt>
                <c:pt idx="8">
                  <c:v>0.29567319834748129</c:v>
                </c:pt>
                <c:pt idx="9">
                  <c:v>0.25202724486831096</c:v>
                </c:pt>
                <c:pt idx="10">
                  <c:v>0.26827277881362172</c:v>
                </c:pt>
                <c:pt idx="11">
                  <c:v>0.26217168682970199</c:v>
                </c:pt>
                <c:pt idx="12">
                  <c:v>0.29930394555465795</c:v>
                </c:pt>
                <c:pt idx="13">
                  <c:v>0.26018972024646203</c:v>
                </c:pt>
                <c:pt idx="14">
                  <c:v>0.28144235879366264</c:v>
                </c:pt>
                <c:pt idx="15">
                  <c:v>0.22771974997939587</c:v>
                </c:pt>
                <c:pt idx="16">
                  <c:v>0.19200742721557615</c:v>
                </c:pt>
                <c:pt idx="17">
                  <c:v>0.13900910112363624</c:v>
                </c:pt>
                <c:pt idx="18">
                  <c:v>0.1129933834075928</c:v>
                </c:pt>
                <c:pt idx="19">
                  <c:v>0.11985799675123218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EC-104D-B7A3-31667B25F95A}"/>
            </c:ext>
          </c:extLst>
        </c:ser>
        <c:ser>
          <c:idx val="2"/>
          <c:order val="2"/>
          <c:tx>
            <c:strRef>
              <c:f>Sheet2!$E$1</c:f>
              <c:strCache>
                <c:ptCount val="1"/>
                <c:pt idx="0">
                  <c:v>New Jersey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Sheet2!$B$2:$B$21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Sheet2!$E$2:$E$21</c:f>
              <c:numCache>
                <c:formatCode>0%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6.463116837613277E-3</c:v>
                </c:pt>
                <c:pt idx="5">
                  <c:v>2.2002200653955136E-2</c:v>
                </c:pt>
                <c:pt idx="6">
                  <c:v>1.9569820878392156E-2</c:v>
                </c:pt>
                <c:pt idx="7">
                  <c:v>1.1909435888092457E-2</c:v>
                </c:pt>
                <c:pt idx="8">
                  <c:v>6.0531627358072883E-3</c:v>
                </c:pt>
                <c:pt idx="9">
                  <c:v>1.8630961201943116E-2</c:v>
                </c:pt>
                <c:pt idx="10">
                  <c:v>2.0098943518648684E-2</c:v>
                </c:pt>
                <c:pt idx="11">
                  <c:v>2.3785328751633986E-2</c:v>
                </c:pt>
                <c:pt idx="12">
                  <c:v>3.04104799192337E-2</c:v>
                </c:pt>
                <c:pt idx="13">
                  <c:v>6.9276613198138048E-2</c:v>
                </c:pt>
                <c:pt idx="14">
                  <c:v>6.3684035465909825E-2</c:v>
                </c:pt>
                <c:pt idx="15">
                  <c:v>6.0158709222931747E-2</c:v>
                </c:pt>
                <c:pt idx="16">
                  <c:v>0.10530025482177732</c:v>
                </c:pt>
                <c:pt idx="17">
                  <c:v>0.11760290875238592</c:v>
                </c:pt>
                <c:pt idx="18">
                  <c:v>0.12410337954386784</c:v>
                </c:pt>
                <c:pt idx="19">
                  <c:v>0.12063457777473145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EC-104D-B7A3-31667B25F95A}"/>
            </c:ext>
          </c:extLst>
        </c:ser>
        <c:ser>
          <c:idx val="3"/>
          <c:order val="3"/>
          <c:tx>
            <c:strRef>
              <c:f>Sheet2!$F$1</c:f>
              <c:strCache>
                <c:ptCount val="1"/>
                <c:pt idx="0">
                  <c:v>NYC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cat>
            <c:numRef>
              <c:f>Sheet2!$B$2:$B$21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Sheet2!$F$2:$F$21</c:f>
              <c:numCache>
                <c:formatCode>0%</c:formatCode>
                <c:ptCount val="20"/>
                <c:pt idx="0">
                  <c:v>0.49077572804976899</c:v>
                </c:pt>
                <c:pt idx="1">
                  <c:v>0.49828101161420807</c:v>
                </c:pt>
                <c:pt idx="2">
                  <c:v>0.53965220375724399</c:v>
                </c:pt>
                <c:pt idx="3">
                  <c:v>0.48968872070312497</c:v>
                </c:pt>
                <c:pt idx="4">
                  <c:v>0.45932643479711027</c:v>
                </c:pt>
                <c:pt idx="5">
                  <c:v>0.45219174293883785</c:v>
                </c:pt>
                <c:pt idx="6">
                  <c:v>0.4745342522970617</c:v>
                </c:pt>
                <c:pt idx="7">
                  <c:v>0.53007274185358377</c:v>
                </c:pt>
                <c:pt idx="8">
                  <c:v>0.50115817963938947</c:v>
                </c:pt>
                <c:pt idx="9">
                  <c:v>0.56132362432637661</c:v>
                </c:pt>
                <c:pt idx="10">
                  <c:v>0.53277976481647704</c:v>
                </c:pt>
                <c:pt idx="11">
                  <c:v>0.53926185350770062</c:v>
                </c:pt>
                <c:pt idx="12">
                  <c:v>0.47074961718083153</c:v>
                </c:pt>
                <c:pt idx="13">
                  <c:v>0.49707385305775859</c:v>
                </c:pt>
                <c:pt idx="14">
                  <c:v>0.46724075762978312</c:v>
                </c:pt>
                <c:pt idx="15">
                  <c:v>0.48440178841403564</c:v>
                </c:pt>
                <c:pt idx="16">
                  <c:v>0.51068489074707024</c:v>
                </c:pt>
                <c:pt idx="17">
                  <c:v>0.53487433367015202</c:v>
                </c:pt>
                <c:pt idx="18">
                  <c:v>0.59341316223144547</c:v>
                </c:pt>
                <c:pt idx="19">
                  <c:v>0.57971999569206234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EC-104D-B7A3-31667B25F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7369087"/>
        <c:axId val="707366399"/>
      </c:areaChart>
      <c:catAx>
        <c:axId val="7073690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366399"/>
        <c:crosses val="autoZero"/>
        <c:auto val="1"/>
        <c:lblAlgn val="ctr"/>
        <c:lblOffset val="100"/>
        <c:noMultiLvlLbl val="0"/>
      </c:catAx>
      <c:valAx>
        <c:axId val="70736639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3690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NYC Grid Fuel Mix</a:t>
            </a:r>
          </a:p>
        </c:rich>
      </c:tx>
      <c:layout>
        <c:manualLayout>
          <c:xMode val="edge"/>
          <c:yMode val="edge"/>
          <c:x val="0.39775569934320343"/>
          <c:y val="1.09858037464877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75968336478215"/>
          <c:y val="0.11524659709554126"/>
          <c:w val="0.74797036438644704"/>
          <c:h val="0.67073449246669992"/>
        </c:manualLayout>
      </c:layout>
      <c:areaChart>
        <c:grouping val="stacked"/>
        <c:varyColors val="0"/>
        <c:ser>
          <c:idx val="3"/>
          <c:order val="0"/>
          <c:tx>
            <c:strRef>
              <c:f>Summary!$A$14</c:f>
              <c:strCache>
                <c:ptCount val="1"/>
                <c:pt idx="0">
                  <c:v>Other Fossil Fuels (Coal, Fuel Oil, ect.)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strRef>
              <c:f>Summary!$B$10:$U$10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strCache>
            </c:strRef>
          </c:cat>
          <c:val>
            <c:numRef>
              <c:f>Summary!$B$14:$U$14</c:f>
              <c:numCache>
                <c:formatCode>0%</c:formatCode>
                <c:ptCount val="20"/>
                <c:pt idx="0">
                  <c:v>0.36572143971672699</c:v>
                </c:pt>
                <c:pt idx="1">
                  <c:v>0.252631518255725</c:v>
                </c:pt>
                <c:pt idx="2">
                  <c:v>0.24544398002488324</c:v>
                </c:pt>
                <c:pt idx="3">
                  <c:v>0.21799571825374522</c:v>
                </c:pt>
                <c:pt idx="4">
                  <c:v>0.17963881976591065</c:v>
                </c:pt>
                <c:pt idx="5">
                  <c:v>0.17350582928754582</c:v>
                </c:pt>
                <c:pt idx="6">
                  <c:v>8.4025741452280922E-2</c:v>
                </c:pt>
                <c:pt idx="7">
                  <c:v>8.0713655520397873E-2</c:v>
                </c:pt>
                <c:pt idx="8">
                  <c:v>5.6015913808711904E-2</c:v>
                </c:pt>
                <c:pt idx="9">
                  <c:v>7.9527547674051013E-2</c:v>
                </c:pt>
                <c:pt idx="10">
                  <c:v>7.1920249071255035E-2</c:v>
                </c:pt>
                <c:pt idx="11">
                  <c:v>7.5728993288267349E-2</c:v>
                </c:pt>
                <c:pt idx="12">
                  <c:v>4.4347665925260502E-2</c:v>
                </c:pt>
                <c:pt idx="13">
                  <c:v>5.1325157961269019E-2</c:v>
                </c:pt>
                <c:pt idx="14">
                  <c:v>2.4489368987899784E-2</c:v>
                </c:pt>
                <c:pt idx="15">
                  <c:v>1.7598582758308393E-2</c:v>
                </c:pt>
                <c:pt idx="16">
                  <c:v>1.472661105939648E-2</c:v>
                </c:pt>
                <c:pt idx="17">
                  <c:v>1.8946538393079578E-2</c:v>
                </c:pt>
                <c:pt idx="18">
                  <c:v>1.3044189209720851E-2</c:v>
                </c:pt>
                <c:pt idx="19">
                  <c:v>1.1222808380634944E-2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8-4C0D-BDC8-839F71000967}"/>
            </c:ext>
          </c:extLst>
        </c:ser>
        <c:ser>
          <c:idx val="1"/>
          <c:order val="1"/>
          <c:tx>
            <c:strRef>
              <c:f>Summary!$A$12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Summary!$B$10:$U$10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strCache>
            </c:strRef>
          </c:cat>
          <c:val>
            <c:numRef>
              <c:f>Summary!$B$12:$U$12</c:f>
              <c:numCache>
                <c:formatCode>0%</c:formatCode>
                <c:ptCount val="20"/>
                <c:pt idx="0">
                  <c:v>0.32550429857408592</c:v>
                </c:pt>
                <c:pt idx="1">
                  <c:v>0.40268061664723781</c:v>
                </c:pt>
                <c:pt idx="2">
                  <c:v>0.45125543013600161</c:v>
                </c:pt>
                <c:pt idx="3">
                  <c:v>0.41295493478621764</c:v>
                </c:pt>
                <c:pt idx="4">
                  <c:v>0.40799394649377718</c:v>
                </c:pt>
                <c:pt idx="5">
                  <c:v>0.41984753348930842</c:v>
                </c:pt>
                <c:pt idx="6">
                  <c:v>0.50159943119528738</c:v>
                </c:pt>
                <c:pt idx="7">
                  <c:v>0.54986235537914074</c:v>
                </c:pt>
                <c:pt idx="8">
                  <c:v>0.54489511841012406</c:v>
                </c:pt>
                <c:pt idx="9">
                  <c:v>0.5761041415199124</c:v>
                </c:pt>
                <c:pt idx="10">
                  <c:v>0.56334190088814751</c:v>
                </c:pt>
                <c:pt idx="11">
                  <c:v>0.56329024827648222</c:v>
                </c:pt>
                <c:pt idx="12">
                  <c:v>0.52620468967738399</c:v>
                </c:pt>
                <c:pt idx="13">
                  <c:v>0.56438601315702575</c:v>
                </c:pt>
                <c:pt idx="14">
                  <c:v>0.58573222405330772</c:v>
                </c:pt>
                <c:pt idx="15">
                  <c:v>0.6586814945150028</c:v>
                </c:pt>
                <c:pt idx="16">
                  <c:v>0.73376261212201543</c:v>
                </c:pt>
                <c:pt idx="17">
                  <c:v>0.75882985305578898</c:v>
                </c:pt>
                <c:pt idx="18">
                  <c:v>0.78580765815120401</c:v>
                </c:pt>
                <c:pt idx="19">
                  <c:v>0.78738302387202075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58-4C0D-BDC8-839F71000967}"/>
            </c:ext>
          </c:extLst>
        </c:ser>
        <c:ser>
          <c:idx val="0"/>
          <c:order val="2"/>
          <c:tx>
            <c:strRef>
              <c:f>Summary!$A$11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cat>
            <c:strRef>
              <c:f>Summary!$B$10:$U$10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strCache>
            </c:strRef>
          </c:cat>
          <c:val>
            <c:numRef>
              <c:f>Summary!$B$11:$U$11</c:f>
              <c:numCache>
                <c:formatCode>0%</c:formatCode>
                <c:ptCount val="20"/>
                <c:pt idx="0">
                  <c:v>0.24826742681917885</c:v>
                </c:pt>
                <c:pt idx="1">
                  <c:v>0.28086564515411971</c:v>
                </c:pt>
                <c:pt idx="2">
                  <c:v>0.2490024045510266</c:v>
                </c:pt>
                <c:pt idx="3">
                  <c:v>0.30098680578202947</c:v>
                </c:pt>
                <c:pt idx="4">
                  <c:v>0.33401510043210142</c:v>
                </c:pt>
                <c:pt idx="5">
                  <c:v>0.33493968117488715</c:v>
                </c:pt>
                <c:pt idx="6">
                  <c:v>0.33769941679780013</c:v>
                </c:pt>
                <c:pt idx="7">
                  <c:v>0.30410238272072304</c:v>
                </c:pt>
                <c:pt idx="8">
                  <c:v>0.32818047066199824</c:v>
                </c:pt>
                <c:pt idx="9">
                  <c:v>0.28028854670189401</c:v>
                </c:pt>
                <c:pt idx="10">
                  <c:v>0.29858696250492828</c:v>
                </c:pt>
                <c:pt idx="11">
                  <c:v>0.29214573721468673</c:v>
                </c:pt>
                <c:pt idx="12">
                  <c:v>0.34074083201803151</c:v>
                </c:pt>
                <c:pt idx="13">
                  <c:v>0.30770718745714537</c:v>
                </c:pt>
                <c:pt idx="14">
                  <c:v>0.30407449313805585</c:v>
                </c:pt>
                <c:pt idx="15">
                  <c:v>0.21791314044163287</c:v>
                </c:pt>
                <c:pt idx="16">
                  <c:v>0.16182430114612378</c:v>
                </c:pt>
                <c:pt idx="17">
                  <c:v>0.1284444543667444</c:v>
                </c:pt>
                <c:pt idx="18">
                  <c:v>0.11940619298584287</c:v>
                </c:pt>
                <c:pt idx="19">
                  <c:v>0.11772474063859478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58-4C0D-BDC8-839F71000967}"/>
            </c:ext>
          </c:extLst>
        </c:ser>
        <c:ser>
          <c:idx val="2"/>
          <c:order val="3"/>
          <c:tx>
            <c:strRef>
              <c:f>Summary!$A$13</c:f>
              <c:strCache>
                <c:ptCount val="1"/>
                <c:pt idx="0">
                  <c:v>Non-Combustion Renewables (Hydro, Wind, Solar)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Summary!$B$10:$U$10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strCache>
            </c:strRef>
          </c:cat>
          <c:val>
            <c:numRef>
              <c:f>Summary!$B$13:$U$13</c:f>
              <c:numCache>
                <c:formatCode>0%</c:formatCode>
                <c:ptCount val="20"/>
                <c:pt idx="0">
                  <c:v>6.0506834890008201E-2</c:v>
                </c:pt>
                <c:pt idx="1">
                  <c:v>6.3822219942917396E-2</c:v>
                </c:pt>
                <c:pt idx="2">
                  <c:v>5.4298185288088538E-2</c:v>
                </c:pt>
                <c:pt idx="3">
                  <c:v>6.8062541178007599E-2</c:v>
                </c:pt>
                <c:pt idx="4">
                  <c:v>7.8352133308210836E-2</c:v>
                </c:pt>
                <c:pt idx="5">
                  <c:v>7.1706956048258441E-2</c:v>
                </c:pt>
                <c:pt idx="6">
                  <c:v>7.6675410554631646E-2</c:v>
                </c:pt>
                <c:pt idx="7">
                  <c:v>6.5321606379738453E-2</c:v>
                </c:pt>
                <c:pt idx="8">
                  <c:v>7.0908497119165692E-2</c:v>
                </c:pt>
                <c:pt idx="9">
                  <c:v>6.4079764104142442E-2</c:v>
                </c:pt>
                <c:pt idx="10">
                  <c:v>6.6150887535669181E-2</c:v>
                </c:pt>
                <c:pt idx="11">
                  <c:v>6.8835021220563591E-2</c:v>
                </c:pt>
                <c:pt idx="12">
                  <c:v>8.8706812379324096E-2</c:v>
                </c:pt>
                <c:pt idx="13">
                  <c:v>7.6581641424559865E-2</c:v>
                </c:pt>
                <c:pt idx="14">
                  <c:v>8.5703913820736596E-2</c:v>
                </c:pt>
                <c:pt idx="15">
                  <c:v>0.10580678228505573</c:v>
                </c:pt>
                <c:pt idx="16">
                  <c:v>8.9686475672464211E-2</c:v>
                </c:pt>
                <c:pt idx="17">
                  <c:v>9.3779154184386912E-2</c:v>
                </c:pt>
                <c:pt idx="18">
                  <c:v>8.1741959653232263E-2</c:v>
                </c:pt>
                <c:pt idx="19">
                  <c:v>8.36694271087495E-2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58-4C0D-BDC8-839F71000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202816"/>
        <c:axId val="114193696"/>
      </c:areaChart>
      <c:catAx>
        <c:axId val="11420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193696"/>
        <c:crosses val="autoZero"/>
        <c:auto val="1"/>
        <c:lblAlgn val="ctr"/>
        <c:lblOffset val="100"/>
        <c:noMultiLvlLbl val="0"/>
      </c:catAx>
      <c:valAx>
        <c:axId val="1141936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Percent of NYC Electricity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028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NYC Building</a:t>
            </a:r>
            <a:r>
              <a:rPr lang="en-US" sz="1600" b="1" baseline="0"/>
              <a:t> Energy Usage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76802780851716"/>
          <c:y val="0.18429587815275539"/>
          <c:w val="0.87549384793927909"/>
          <c:h val="0.72823849953675279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Stationary!$E$285</c:f>
              <c:strCache>
                <c:ptCount val="1"/>
                <c:pt idx="0">
                  <c:v> Biofuel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Stationary!$A$286:$A$305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Stationary!$E$286:$E$305</c:f>
              <c:numCache>
                <c:formatCode>_(* #,##0.00_);_(* \(#,##0.00\);_(* "-"??_);_(@_)</c:formatCode>
                <c:ptCount val="20"/>
                <c:pt idx="0">
                  <c:v>119392.56882634902</c:v>
                </c:pt>
                <c:pt idx="1">
                  <c:v>247713.37546850299</c:v>
                </c:pt>
                <c:pt idx="2">
                  <c:v>292474.71240927331</c:v>
                </c:pt>
                <c:pt idx="3">
                  <c:v>238217.88929985216</c:v>
                </c:pt>
                <c:pt idx="4">
                  <c:v>360087.22003414604</c:v>
                </c:pt>
                <c:pt idx="5">
                  <c:v>240323.03214172399</c:v>
                </c:pt>
                <c:pt idx="6">
                  <c:v>391927.25137821434</c:v>
                </c:pt>
                <c:pt idx="7">
                  <c:v>1176233.6620347328</c:v>
                </c:pt>
                <c:pt idx="8">
                  <c:v>1684466.8142939797</c:v>
                </c:pt>
                <c:pt idx="9">
                  <c:v>1133080.6827343949</c:v>
                </c:pt>
                <c:pt idx="10">
                  <c:v>1473910.8223986472</c:v>
                </c:pt>
                <c:pt idx="11">
                  <c:v>1238255.2756484943</c:v>
                </c:pt>
                <c:pt idx="12">
                  <c:v>1957877.8026365084</c:v>
                </c:pt>
                <c:pt idx="13">
                  <c:v>2438681.5448137592</c:v>
                </c:pt>
                <c:pt idx="14">
                  <c:v>2547639.1042337087</c:v>
                </c:pt>
                <c:pt idx="15">
                  <c:v>2767902.3491375288</c:v>
                </c:pt>
                <c:pt idx="16">
                  <c:v>1888956.6957577849</c:v>
                </c:pt>
                <c:pt idx="17">
                  <c:v>2044166.7078157733</c:v>
                </c:pt>
                <c:pt idx="18">
                  <c:v>1820482.6043046413</c:v>
                </c:pt>
                <c:pt idx="19">
                  <c:v>2030297.9092762293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0-42F8-968F-AE8D0A7C9264}"/>
            </c:ext>
          </c:extLst>
        </c:ser>
        <c:ser>
          <c:idx val="4"/>
          <c:order val="1"/>
          <c:tx>
            <c:strRef>
              <c:f>Stationary!$F$285</c:f>
              <c:strCache>
                <c:ptCount val="1"/>
                <c:pt idx="0">
                  <c:v> Electricity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Stationary!$A$286:$A$305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Stationary!$F$286:$F$305</c:f>
              <c:numCache>
                <c:formatCode>_(* #,##0.00_);_(* \(#,##0.00\);_(* "-"??_);_(@_)</c:formatCode>
                <c:ptCount val="20"/>
                <c:pt idx="0">
                  <c:v>427846182.02812761</c:v>
                </c:pt>
                <c:pt idx="1">
                  <c:v>420704406.02828664</c:v>
                </c:pt>
                <c:pt idx="2">
                  <c:v>435957629.79326874</c:v>
                </c:pt>
                <c:pt idx="3">
                  <c:v>430466216.33666378</c:v>
                </c:pt>
                <c:pt idx="4">
                  <c:v>420704965.99062705</c:v>
                </c:pt>
                <c:pt idx="5">
                  <c:v>437631889.28511542</c:v>
                </c:pt>
                <c:pt idx="6">
                  <c:v>435487440.92292988</c:v>
                </c:pt>
                <c:pt idx="7">
                  <c:v>425940350.7562986</c:v>
                </c:pt>
                <c:pt idx="8">
                  <c:v>422669818.29517764</c:v>
                </c:pt>
                <c:pt idx="9">
                  <c:v>418932252.15347302</c:v>
                </c:pt>
                <c:pt idx="10">
                  <c:v>426679989.86855018</c:v>
                </c:pt>
                <c:pt idx="11">
                  <c:v>422915615.08889192</c:v>
                </c:pt>
                <c:pt idx="12">
                  <c:v>424343331.36192489</c:v>
                </c:pt>
                <c:pt idx="13">
                  <c:v>428540768.75327319</c:v>
                </c:pt>
                <c:pt idx="14">
                  <c:v>415124629.40678883</c:v>
                </c:pt>
                <c:pt idx="15">
                  <c:v>385936503.89115012</c:v>
                </c:pt>
                <c:pt idx="16">
                  <c:v>390687855.05698633</c:v>
                </c:pt>
                <c:pt idx="17">
                  <c:v>395922636.86049163</c:v>
                </c:pt>
                <c:pt idx="18">
                  <c:v>391005079.75785959</c:v>
                </c:pt>
                <c:pt idx="19">
                  <c:v>392345248.43836462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C0-42F8-968F-AE8D0A7C9264}"/>
            </c:ext>
          </c:extLst>
        </c:ser>
        <c:ser>
          <c:idx val="2"/>
          <c:order val="2"/>
          <c:tx>
            <c:strRef>
              <c:f>Stationary!$D$285</c:f>
              <c:strCache>
                <c:ptCount val="1"/>
                <c:pt idx="0">
                  <c:v> #6 fuel oil 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Stationary!$A$286:$A$305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Stationary!$D$286:$D$305</c:f>
              <c:numCache>
                <c:formatCode>_(* #,##0.00_);_(* \(#,##0.00\);_(* "-"??_);_(@_)</c:formatCode>
                <c:ptCount val="20"/>
                <c:pt idx="0">
                  <c:v>35072246.14536979</c:v>
                </c:pt>
                <c:pt idx="1">
                  <c:v>29629938.978980459</c:v>
                </c:pt>
                <c:pt idx="2">
                  <c:v>34844059.748539522</c:v>
                </c:pt>
                <c:pt idx="3">
                  <c:v>30442393.835008856</c:v>
                </c:pt>
                <c:pt idx="4">
                  <c:v>34750827.860782102</c:v>
                </c:pt>
                <c:pt idx="5">
                  <c:v>32947490.189993881</c:v>
                </c:pt>
                <c:pt idx="6">
                  <c:v>30930199.149236593</c:v>
                </c:pt>
                <c:pt idx="7">
                  <c:v>24134116.392460976</c:v>
                </c:pt>
                <c:pt idx="8">
                  <c:v>17911428.302844629</c:v>
                </c:pt>
                <c:pt idx="9">
                  <c:v>4687680.1781282397</c:v>
                </c:pt>
                <c:pt idx="10">
                  <c:v>2177216.5424234681</c:v>
                </c:pt>
                <c:pt idx="11">
                  <c:v>291555.68972274108</c:v>
                </c:pt>
                <c:pt idx="12">
                  <c:v>161198.89061999976</c:v>
                </c:pt>
                <c:pt idx="13">
                  <c:v>730013.19216780004</c:v>
                </c:pt>
                <c:pt idx="14">
                  <c:v>627495.64426897594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C0-42F8-968F-AE8D0A7C9264}"/>
            </c:ext>
          </c:extLst>
        </c:ser>
        <c:ser>
          <c:idx val="1"/>
          <c:order val="3"/>
          <c:tx>
            <c:strRef>
              <c:f>Stationary!$C$285</c:f>
              <c:strCache>
                <c:ptCount val="1"/>
                <c:pt idx="0">
                  <c:v> #4 fuel oil 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numRef>
              <c:f>Stationary!$A$286:$A$305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Stationary!$C$286:$C$305</c:f>
              <c:numCache>
                <c:formatCode>_(* #,##0.00_);_(* \(#,##0.00\);_(* "-"??_);_(@_)</c:formatCode>
                <c:ptCount val="20"/>
                <c:pt idx="0">
                  <c:v>13604333.966304144</c:v>
                </c:pt>
                <c:pt idx="1">
                  <c:v>11357557.734333031</c:v>
                </c:pt>
                <c:pt idx="2">
                  <c:v>13476596.230671886</c:v>
                </c:pt>
                <c:pt idx="3">
                  <c:v>11516174.985929735</c:v>
                </c:pt>
                <c:pt idx="4">
                  <c:v>13824916.637822609</c:v>
                </c:pt>
                <c:pt idx="5">
                  <c:v>13668211.687090091</c:v>
                </c:pt>
                <c:pt idx="6">
                  <c:v>13258985.770844307</c:v>
                </c:pt>
                <c:pt idx="7">
                  <c:v>13157092.634014508</c:v>
                </c:pt>
                <c:pt idx="8">
                  <c:v>15752389.112058187</c:v>
                </c:pt>
                <c:pt idx="9">
                  <c:v>9624978.9854604546</c:v>
                </c:pt>
                <c:pt idx="10">
                  <c:v>16890943.412389267</c:v>
                </c:pt>
                <c:pt idx="11">
                  <c:v>12363729.439246139</c:v>
                </c:pt>
                <c:pt idx="12">
                  <c:v>13254170.504202858</c:v>
                </c:pt>
                <c:pt idx="13">
                  <c:v>11797888.172356058</c:v>
                </c:pt>
                <c:pt idx="14">
                  <c:v>11507335.534178102</c:v>
                </c:pt>
                <c:pt idx="15">
                  <c:v>8845901.1988925822</c:v>
                </c:pt>
                <c:pt idx="16">
                  <c:v>8320297.9383256994</c:v>
                </c:pt>
                <c:pt idx="17">
                  <c:v>7541571.5999354012</c:v>
                </c:pt>
                <c:pt idx="18">
                  <c:v>5197164.589626817</c:v>
                </c:pt>
                <c:pt idx="19">
                  <c:v>3833006.831978865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C0-42F8-968F-AE8D0A7C9264}"/>
            </c:ext>
          </c:extLst>
        </c:ser>
        <c:ser>
          <c:idx val="0"/>
          <c:order val="4"/>
          <c:tx>
            <c:strRef>
              <c:f>Stationary!$B$285</c:f>
              <c:strCache>
                <c:ptCount val="1"/>
                <c:pt idx="0">
                  <c:v> #2 fuel oil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Stationary!$A$286:$A$305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Stationary!$B$286:$B$305</c:f>
              <c:numCache>
                <c:formatCode>_(* #,##0.00_);_(* \(#,##0.00\);_(* "-"??_);_(@_)</c:formatCode>
                <c:ptCount val="20"/>
                <c:pt idx="0">
                  <c:v>34053894.362157896</c:v>
                </c:pt>
                <c:pt idx="1">
                  <c:v>28714179.959776409</c:v>
                </c:pt>
                <c:pt idx="2">
                  <c:v>33649818.003431268</c:v>
                </c:pt>
                <c:pt idx="3">
                  <c:v>31016046.197536048</c:v>
                </c:pt>
                <c:pt idx="4">
                  <c:v>34653698.512198821</c:v>
                </c:pt>
                <c:pt idx="5">
                  <c:v>33398302.548741028</c:v>
                </c:pt>
                <c:pt idx="6">
                  <c:v>32686202.293544121</c:v>
                </c:pt>
                <c:pt idx="7">
                  <c:v>29620364.950923882</c:v>
                </c:pt>
                <c:pt idx="8">
                  <c:v>37928120.53902097</c:v>
                </c:pt>
                <c:pt idx="9">
                  <c:v>29094113.992550872</c:v>
                </c:pt>
                <c:pt idx="10">
                  <c:v>37937157.563760236</c:v>
                </c:pt>
                <c:pt idx="11">
                  <c:v>28999713.724701781</c:v>
                </c:pt>
                <c:pt idx="12">
                  <c:v>25019072.098482229</c:v>
                </c:pt>
                <c:pt idx="13">
                  <c:v>31812281.706967659</c:v>
                </c:pt>
                <c:pt idx="14">
                  <c:v>32799969.319674321</c:v>
                </c:pt>
                <c:pt idx="15">
                  <c:v>33352697.176700722</c:v>
                </c:pt>
                <c:pt idx="16">
                  <c:v>24011256.904551722</c:v>
                </c:pt>
                <c:pt idx="17">
                  <c:v>24769646.184057891</c:v>
                </c:pt>
                <c:pt idx="18">
                  <c:v>21420550.156575613</c:v>
                </c:pt>
                <c:pt idx="19">
                  <c:v>20316548.755988311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C0-42F8-968F-AE8D0A7C9264}"/>
            </c:ext>
          </c:extLst>
        </c:ser>
        <c:ser>
          <c:idx val="6"/>
          <c:order val="5"/>
          <c:tx>
            <c:strRef>
              <c:f>Stationary!$H$285</c:f>
              <c:strCache>
                <c:ptCount val="1"/>
                <c:pt idx="0">
                  <c:v> Steam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Stationary!$A$286:$A$305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Stationary!$H$286:$H$305</c:f>
              <c:numCache>
                <c:formatCode>_(* #,##0.00_);_(* \(#,##0.00\);_(* "-"??_);_(@_)</c:formatCode>
                <c:ptCount val="20"/>
                <c:pt idx="0">
                  <c:v>36939173.018066458</c:v>
                </c:pt>
                <c:pt idx="1">
                  <c:v>36775707.598326057</c:v>
                </c:pt>
                <c:pt idx="2">
                  <c:v>36959106.147926129</c:v>
                </c:pt>
                <c:pt idx="3">
                  <c:v>34149331.47516381</c:v>
                </c:pt>
                <c:pt idx="4">
                  <c:v>32608484.564336617</c:v>
                </c:pt>
                <c:pt idx="5">
                  <c:v>33388059.564295191</c:v>
                </c:pt>
                <c:pt idx="6">
                  <c:v>31983670.8402506</c:v>
                </c:pt>
                <c:pt idx="7">
                  <c:v>28188250.706082977</c:v>
                </c:pt>
                <c:pt idx="8">
                  <c:v>31642193.040883049</c:v>
                </c:pt>
                <c:pt idx="9">
                  <c:v>31642193.040883049</c:v>
                </c:pt>
                <c:pt idx="10">
                  <c:v>30279408.760765079</c:v>
                </c:pt>
                <c:pt idx="11">
                  <c:v>28595889.357298687</c:v>
                </c:pt>
                <c:pt idx="12">
                  <c:v>27756206.399934452</c:v>
                </c:pt>
                <c:pt idx="13">
                  <c:v>31180938.002441149</c:v>
                </c:pt>
                <c:pt idx="14">
                  <c:v>28513060.547164679</c:v>
                </c:pt>
                <c:pt idx="15">
                  <c:v>23762507.619392749</c:v>
                </c:pt>
                <c:pt idx="16">
                  <c:v>24204360.25314508</c:v>
                </c:pt>
                <c:pt idx="17">
                  <c:v>24899422.710735962</c:v>
                </c:pt>
                <c:pt idx="18">
                  <c:v>22090173.698893201</c:v>
                </c:pt>
                <c:pt idx="19">
                  <c:v>22135208.669679999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C0-42F8-968F-AE8D0A7C9264}"/>
            </c:ext>
          </c:extLst>
        </c:ser>
        <c:ser>
          <c:idx val="5"/>
          <c:order val="7"/>
          <c:tx>
            <c:strRef>
              <c:f>Stationary!$G$285</c:f>
              <c:strCache>
                <c:ptCount val="1"/>
                <c:pt idx="0">
                  <c:v> Natural gas 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numRef>
              <c:f>Stationary!$A$286:$A$305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Stationary!$G$286:$G$305</c:f>
              <c:numCache>
                <c:formatCode>_(* #,##0.00_);_(* \(#,##0.00\);_(* "-"??_);_(@_)</c:formatCode>
                <c:ptCount val="20"/>
                <c:pt idx="0">
                  <c:v>254788824.02038902</c:v>
                </c:pt>
                <c:pt idx="1">
                  <c:v>245375392.28886059</c:v>
                </c:pt>
                <c:pt idx="2">
                  <c:v>267115420.19814891</c:v>
                </c:pt>
                <c:pt idx="3">
                  <c:v>271271787.69718969</c:v>
                </c:pt>
                <c:pt idx="4">
                  <c:v>270205644.9515174</c:v>
                </c:pt>
                <c:pt idx="5">
                  <c:v>287345253.08669281</c:v>
                </c:pt>
                <c:pt idx="6">
                  <c:v>299078467.75464112</c:v>
                </c:pt>
                <c:pt idx="7">
                  <c:v>271909999.53673041</c:v>
                </c:pt>
                <c:pt idx="8">
                  <c:v>307755142.71999401</c:v>
                </c:pt>
                <c:pt idx="9">
                  <c:v>335584657.52051187</c:v>
                </c:pt>
                <c:pt idx="10">
                  <c:v>330181950.49619806</c:v>
                </c:pt>
                <c:pt idx="11">
                  <c:v>341024389.79967594</c:v>
                </c:pt>
                <c:pt idx="12">
                  <c:v>344711398.15917337</c:v>
                </c:pt>
                <c:pt idx="13">
                  <c:v>359303024.29933107</c:v>
                </c:pt>
                <c:pt idx="14">
                  <c:v>365077677.97478682</c:v>
                </c:pt>
                <c:pt idx="15">
                  <c:v>339926405.53007984</c:v>
                </c:pt>
                <c:pt idx="16">
                  <c:v>338771349.91918552</c:v>
                </c:pt>
                <c:pt idx="17">
                  <c:v>350165752.29346967</c:v>
                </c:pt>
                <c:pt idx="18">
                  <c:v>341519242.42125911</c:v>
                </c:pt>
                <c:pt idx="19">
                  <c:v>292449194.3713026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C0-42F8-968F-AE8D0A7C9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733520"/>
        <c:axId val="34736400"/>
      </c:barChart>
      <c:lineChart>
        <c:grouping val="standard"/>
        <c:varyColors val="0"/>
        <c:ser>
          <c:idx val="7"/>
          <c:order val="6"/>
          <c:tx>
            <c:strRef>
              <c:f>Stationary!$J$285</c:f>
              <c:strCache>
                <c:ptCount val="1"/>
                <c:pt idx="0">
                  <c:v>All Time Low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9"/>
              <c:layout>
                <c:manualLayout>
                  <c:x val="-6.2549809884354666E-3"/>
                  <c:y val="-0.1735439956166281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/>
                      <a:t>2024:</a:t>
                    </a:r>
                  </a:p>
                  <a:p>
                    <a:pPr>
                      <a:defRPr sz="1400"/>
                    </a:pPr>
                    <a:r>
                      <a:rPr lang="en-US" sz="1400"/>
                      <a:t>-6%</a:t>
                    </a:r>
                    <a:r>
                      <a:rPr lang="en-US" sz="1400" baseline="0"/>
                      <a:t> from 2023</a:t>
                    </a:r>
                  </a:p>
                  <a:p>
                    <a:pPr>
                      <a:defRPr sz="1400"/>
                    </a:pPr>
                    <a:r>
                      <a:rPr lang="en-US" sz="1400" baseline="0"/>
                      <a:t>-14% from 2019</a:t>
                    </a:r>
                  </a:p>
                  <a:p>
                    <a:pPr>
                      <a:defRPr sz="1400"/>
                    </a:pPr>
                    <a:r>
                      <a:rPr lang="en-US" sz="1400" baseline="0"/>
                      <a:t>-9% from 2005</a:t>
                    </a:r>
                    <a:endParaRPr lang="en-US" sz="140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016542584038305"/>
                      <c:h val="0.1670307096689223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07C0-42F8-968F-AE8D0A7C9264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Stationary!$A$286:$A$305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Stationary!$J$286:$J$305</c:f>
              <c:numCache>
                <c:formatCode>_(* #,##0.00_);_(* \(#,##0.00\);_(* "-"??_);_(@_)</c:formatCode>
                <c:ptCount val="20"/>
                <c:pt idx="0">
                  <c:v>733109504.97659063</c:v>
                </c:pt>
                <c:pt idx="1">
                  <c:v>733109504.97659063</c:v>
                </c:pt>
                <c:pt idx="2">
                  <c:v>733109504.97659063</c:v>
                </c:pt>
                <c:pt idx="3">
                  <c:v>733109504.97659063</c:v>
                </c:pt>
                <c:pt idx="4">
                  <c:v>733109504.97659063</c:v>
                </c:pt>
                <c:pt idx="5">
                  <c:v>733109504.97659063</c:v>
                </c:pt>
                <c:pt idx="6">
                  <c:v>733109504.97659063</c:v>
                </c:pt>
                <c:pt idx="7">
                  <c:v>733109504.97659063</c:v>
                </c:pt>
                <c:pt idx="8">
                  <c:v>733109504.97659063</c:v>
                </c:pt>
                <c:pt idx="9">
                  <c:v>733109504.97659063</c:v>
                </c:pt>
                <c:pt idx="10">
                  <c:v>733109504.97659063</c:v>
                </c:pt>
                <c:pt idx="11">
                  <c:v>733109504.97659063</c:v>
                </c:pt>
                <c:pt idx="12">
                  <c:v>733109504.97659063</c:v>
                </c:pt>
                <c:pt idx="13">
                  <c:v>733109504.97659063</c:v>
                </c:pt>
                <c:pt idx="14">
                  <c:v>733109504.97659063</c:v>
                </c:pt>
                <c:pt idx="15">
                  <c:v>733109504.97659063</c:v>
                </c:pt>
                <c:pt idx="16">
                  <c:v>733109504.97659063</c:v>
                </c:pt>
                <c:pt idx="17">
                  <c:v>733109504.97659063</c:v>
                </c:pt>
                <c:pt idx="18">
                  <c:v>733109504.97659063</c:v>
                </c:pt>
                <c:pt idx="19">
                  <c:v>733109504.97659063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7C0-42F8-968F-AE8D0A7C9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33520"/>
        <c:axId val="34736400"/>
      </c:lineChart>
      <c:catAx>
        <c:axId val="3473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36400"/>
        <c:crosses val="autoZero"/>
        <c:auto val="1"/>
        <c:lblAlgn val="ctr"/>
        <c:lblOffset val="100"/>
        <c:noMultiLvlLbl val="0"/>
      </c:catAx>
      <c:valAx>
        <c:axId val="34736400"/>
        <c:scaling>
          <c:orientation val="minMax"/>
          <c:min val="3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b="1"/>
                  <a:t>Million MMBTU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33520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t"/>
      <c:legendEntry>
        <c:idx val="7"/>
        <c:delete val="1"/>
      </c:legendEntry>
      <c:layout>
        <c:manualLayout>
          <c:xMode val="edge"/>
          <c:yMode val="edge"/>
          <c:x val="8.973209626259109E-4"/>
          <c:y val="6.8907757693084049E-2"/>
          <c:w val="0.99480560234622284"/>
          <c:h val="5.17339140993914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[Citywide_Inventory V6 _ Updated for 12.12.25 Update.xlsx]Stationary!PivotTable12</c:name>
    <c:fmtId val="2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Natural Gas Consumption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Stationary!$B$321:$B$322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9"/>
              <c:layout>
                <c:manualLayout>
                  <c:x val="-3.0062276308749566E-3"/>
                  <c:y val="-0.5247248405760938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baseline="0"/>
                      <a:t>2024:</a:t>
                    </a:r>
                  </a:p>
                  <a:p>
                    <a:pPr>
                      <a:defRPr sz="1400"/>
                    </a:pPr>
                    <a:r>
                      <a:rPr lang="en-US" sz="1400" baseline="0"/>
                      <a:t>-14% since 2023</a:t>
                    </a:r>
                  </a:p>
                  <a:p>
                    <a:pPr>
                      <a:defRPr sz="1400"/>
                    </a:pPr>
                    <a:r>
                      <a:rPr lang="en-US" sz="1400" baseline="0"/>
                      <a:t>-20% since 2019</a:t>
                    </a:r>
                  </a:p>
                  <a:p>
                    <a:pPr>
                      <a:defRPr sz="1400"/>
                    </a:pPr>
                    <a:r>
                      <a:rPr lang="en-US" sz="1400" baseline="0"/>
                      <a:t>15% since 2005</a:t>
                    </a: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103344111499184"/>
                      <c:h val="0.1616023529349306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2CA7-4075-93DE-4D21CF34D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Stationary!$A$323:$A$343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strCache>
            </c:strRef>
          </c:cat>
          <c:val>
            <c:numRef>
              <c:f>Stationary!$B$323:$B$343</c:f>
              <c:numCache>
                <c:formatCode>_(* #,##0_);_(* \(#,##0\);_(* "-"??_);_(@_)</c:formatCode>
                <c:ptCount val="20"/>
                <c:pt idx="0">
                  <c:v>236506844908.92871</c:v>
                </c:pt>
                <c:pt idx="1">
                  <c:v>227768859453.13361</c:v>
                </c:pt>
                <c:pt idx="2">
                  <c:v>247948965189.03619</c:v>
                </c:pt>
                <c:pt idx="3">
                  <c:v>251807098948.47321</c:v>
                </c:pt>
                <c:pt idx="4">
                  <c:v>250817455631.224</c:v>
                </c:pt>
                <c:pt idx="5">
                  <c:v>266727237618.76343</c:v>
                </c:pt>
                <c:pt idx="6">
                  <c:v>277618553564.13379</c:v>
                </c:pt>
                <c:pt idx="7">
                  <c:v>252399516881.7692</c:v>
                </c:pt>
                <c:pt idx="8">
                  <c:v>285672647099.22369</c:v>
                </c:pt>
                <c:pt idx="9">
                  <c:v>311505297986.18091</c:v>
                </c:pt>
                <c:pt idx="10">
                  <c:v>306490253871.8999</c:v>
                </c:pt>
                <c:pt idx="11">
                  <c:v>316554710665.25171</c:v>
                </c:pt>
                <c:pt idx="12">
                  <c:v>319977163426.31946</c:v>
                </c:pt>
                <c:pt idx="13">
                  <c:v>333521789937.1861</c:v>
                </c:pt>
                <c:pt idx="14">
                  <c:v>338882092244.30225</c:v>
                </c:pt>
                <c:pt idx="15">
                  <c:v>315535510563.51941</c:v>
                </c:pt>
                <c:pt idx="16">
                  <c:v>314463334186.56451</c:v>
                </c:pt>
                <c:pt idx="17">
                  <c:v>325040148791.85876</c:v>
                </c:pt>
                <c:pt idx="18">
                  <c:v>317014055900.17499</c:v>
                </c:pt>
                <c:pt idx="19">
                  <c:v>271464953468.20938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84-4A8C-A990-4E0839B8B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44754079"/>
        <c:axId val="1744746879"/>
      </c:barChart>
      <c:catAx>
        <c:axId val="1744754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746879"/>
        <c:crosses val="autoZero"/>
        <c:auto val="1"/>
        <c:lblAlgn val="ctr"/>
        <c:lblOffset val="100"/>
        <c:noMultiLvlLbl val="0"/>
      </c:catAx>
      <c:valAx>
        <c:axId val="1744746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Billion  SCF Natural Gas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4754079"/>
        <c:crosses val="autoZero"/>
        <c:crossBetween val="between"/>
        <c:dispUnits>
          <c:builtInUnit val="b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tx2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[Citywide_Inventory V6 _ Updated for 12.12.25 Update.xlsx]Stationary!PivotTable5</c:name>
    <c:fmtId val="4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NYC Building Electricity</a:t>
            </a:r>
            <a:r>
              <a:rPr lang="en-US" sz="1600" b="1" baseline="0"/>
              <a:t> Usage</a:t>
            </a:r>
            <a:endParaRPr lang="en-US" sz="1600" b="1"/>
          </a:p>
        </c:rich>
      </c:tx>
      <c:layout>
        <c:manualLayout>
          <c:xMode val="edge"/>
          <c:yMode val="edge"/>
          <c:x val="0.32805517344618934"/>
          <c:y val="2.54968731302857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3"/>
          </a:solidFill>
          <a:ln w="25400">
            <a:noFill/>
          </a:ln>
          <a:effectLst/>
        </c:spPr>
      </c:pivotFmt>
      <c:pivotFmt>
        <c:idx val="31"/>
        <c:spPr>
          <a:solidFill>
            <a:schemeClr val="accent3"/>
          </a:solidFill>
          <a:ln w="25400">
            <a:noFill/>
          </a:ln>
          <a:effectLst/>
        </c:spPr>
      </c:pivotFmt>
      <c:pivotFmt>
        <c:idx val="32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3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4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5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6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7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8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9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0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1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2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3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4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5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6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7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8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9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layout>
            <c:manualLayout>
              <c:x val="-4.5506718120638487E-2"/>
              <c:y val="-0.22155096852426959"/>
            </c:manualLayout>
          </c:layout>
          <c:tx>
            <c:rich>
              <a:bodyPr rot="0" spcFirstLastPara="1" vertOverflow="clip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E08F00D-36B5-4608-9282-A7149CE2283A}" type="CATEGORYNAME">
                  <a:rPr lang="en-US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baseline="0"/>
                  <a:t>: </a:t>
                </a:r>
              </a:p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0% from 2023</a:t>
                </a:r>
              </a:p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-5% from 2019</a:t>
                </a:r>
              </a:p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-8% from</a:t>
                </a:r>
                <a:r>
                  <a:rPr lang="en-US" baseline="0"/>
                  <a:t> 2005</a:t>
                </a:r>
              </a:p>
            </c:rich>
          </c:tx>
          <c:spPr>
            <a:xfrm>
              <a:off x="5639607" y="1092664"/>
              <a:ext cx="1156411" cy="605550"/>
            </a:xfr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lumMod val="25000"/>
                  <a:lumOff val="75000"/>
                </a:sysClr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0">
                    <a:custGeom>
                      <a:avLst/>
                      <a:gdLst/>
                      <a:ahLst/>
                      <a:cxnLst/>
                      <a:rect l="0" t="0" r="0" b="0"/>
                      <a:pathLst/>
                    </a:custGeom>
                    <ask:type/>
                  </ask:lineSketchStyleProps>
                </a:ext>
              </a:extLst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>
                    <a:gd name="adj1" fmla="val 29634"/>
                    <a:gd name="adj2" fmla="val 80755"/>
                  </a:avLst>
                </a:prstGeom>
                <a:noFill/>
                <a:ln>
                  <a:noFill/>
                </a:ln>
              </c15:spPr>
              <c15:layout>
                <c:manualLayout>
                  <c:w val="0.15067863970028236"/>
                  <c:h val="0.12338309537774714"/>
                </c:manualLayout>
              </c15:layout>
              <c15:dlblFieldTable/>
              <c15:showDataLabelsRange val="0"/>
            </c:ext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3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4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5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6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7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8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9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0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1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2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3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4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5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6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7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8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9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0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1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2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layout>
            <c:manualLayout>
              <c:x val="-4.5506718120638487E-2"/>
              <c:y val="-0.22155096852426959"/>
            </c:manualLayout>
          </c:layout>
          <c:tx>
            <c:rich>
              <a:bodyPr rot="0" spcFirstLastPara="1" vertOverflow="clip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E08F00D-36B5-4608-9282-A7149CE2283A}" type="CATEGORYNAME">
                  <a:rPr lang="en-US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baseline="0"/>
                  <a:t>: </a:t>
                </a:r>
              </a:p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0% from 2023</a:t>
                </a:r>
              </a:p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-5% from 2019</a:t>
                </a:r>
              </a:p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-8% from</a:t>
                </a:r>
                <a:r>
                  <a:rPr lang="en-US" baseline="0"/>
                  <a:t> 2005</a:t>
                </a:r>
              </a:p>
            </c:rich>
          </c:tx>
          <c:spPr>
            <a:xfrm>
              <a:off x="5639607" y="1092664"/>
              <a:ext cx="1156411" cy="605550"/>
            </a:xfr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lumMod val="25000"/>
                  <a:lumOff val="75000"/>
                </a:sysClr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0">
                    <a:custGeom>
                      <a:avLst/>
                      <a:gdLst/>
                      <a:ahLst/>
                      <a:cxnLst/>
                      <a:rect l="0" t="0" r="0" b="0"/>
                      <a:pathLst/>
                    </a:custGeom>
                    <ask:type/>
                  </ask:lineSketchStyleProps>
                </a:ext>
              </a:extLst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>
                    <a:gd name="adj1" fmla="val 29634"/>
                    <a:gd name="adj2" fmla="val 80755"/>
                  </a:avLst>
                </a:prstGeom>
                <a:noFill/>
                <a:ln>
                  <a:noFill/>
                </a:ln>
              </c15:spPr>
              <c15:layout>
                <c:manualLayout>
                  <c:w val="0.15067863970028236"/>
                  <c:h val="0.12338309537774714"/>
                </c:manualLayout>
              </c15:layout>
              <c15:dlblFieldTable/>
              <c15:showDataLabelsRange val="0"/>
            </c:ext>
          </c:extLst>
        </c:dLbl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1"/>
          </a:solidFill>
          <a:ln w="25400"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6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7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8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9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0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1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2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3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4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5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6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7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8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9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0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1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2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3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4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5"/>
        <c:spPr>
          <a:solidFill>
            <a:schemeClr val="accent3"/>
          </a:solidFill>
          <a:ln w="25400">
            <a:noFill/>
          </a:ln>
          <a:effectLst/>
        </c:spPr>
        <c:dLbl>
          <c:idx val="0"/>
          <c:layout>
            <c:manualLayout>
              <c:x val="-4.5506718120638487E-2"/>
              <c:y val="-0.22155096852426959"/>
            </c:manualLayout>
          </c:layout>
          <c:tx>
            <c:rich>
              <a:bodyPr rot="0" spcFirstLastPara="1" vertOverflow="clip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E08F00D-36B5-4608-9282-A7149CE2283A}" type="CATEGORYNAME">
                  <a:rPr lang="en-US"/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[CATEGORY NAME]</a:t>
                </a:fld>
                <a:r>
                  <a:rPr lang="en-US" baseline="0"/>
                  <a:t>: </a:t>
                </a:r>
              </a:p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0% from 2023</a:t>
                </a:r>
              </a:p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-5% from 2019</a:t>
                </a:r>
              </a:p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-8% from</a:t>
                </a:r>
                <a:r>
                  <a:rPr lang="en-US" baseline="0"/>
                  <a:t> 2005</a:t>
                </a:r>
              </a:p>
            </c:rich>
          </c:tx>
          <c:spPr>
            <a:xfrm>
              <a:off x="5639607" y="1092664"/>
              <a:ext cx="1156411" cy="605550"/>
            </a:xfrm>
            <a:solidFill>
              <a:sysClr val="window" lastClr="FFFFFF"/>
            </a:solidFill>
            <a:ln w="9525" cap="flat" cmpd="sng" algn="ctr">
              <a:solidFill>
                <a:sysClr val="windowText" lastClr="000000">
                  <a:lumMod val="25000"/>
                  <a:lumOff val="75000"/>
                </a:sysClr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0">
                    <a:custGeom>
                      <a:avLst/>
                      <a:gdLst/>
                      <a:ahLst/>
                      <a:cxnLst/>
                      <a:rect l="0" t="0" r="0" b="0"/>
                      <a:pathLst/>
                    </a:custGeom>
                    <ask:type/>
                  </ask:lineSketchStyleProps>
                </a:ext>
              </a:extLst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no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>
                    <a:gd name="adj1" fmla="val 29634"/>
                    <a:gd name="adj2" fmla="val 80755"/>
                  </a:avLst>
                </a:prstGeom>
                <a:noFill/>
                <a:ln>
                  <a:noFill/>
                </a:ln>
              </c15:spPr>
              <c15:layout>
                <c:manualLayout>
                  <c:w val="0.15067863970028236"/>
                  <c:h val="0.12338309537774714"/>
                </c:manualLayout>
              </c15:layout>
              <c15:dlblFieldTable/>
              <c15:showDataLabelsRange val="0"/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0.1124135860136127"/>
          <c:y val="0.20589429463775127"/>
          <c:w val="0.83036658519533812"/>
          <c:h val="0.69600998548365811"/>
        </c:manualLayout>
      </c:layout>
      <c:areaChart>
        <c:grouping val="stacked"/>
        <c:varyColors val="0"/>
        <c:ser>
          <c:idx val="0"/>
          <c:order val="0"/>
          <c:tx>
            <c:strRef>
              <c:f>Stationary!$B$151:$B$152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Stationary!$A$153:$A$173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strCache>
            </c:strRef>
          </c:cat>
          <c:val>
            <c:numRef>
              <c:f>Stationary!$B$153:$B$173</c:f>
              <c:numCache>
                <c:formatCode>_(* #,##0_);_(* \(#,##0\);_(* "-"??_);_(@_)</c:formatCode>
                <c:ptCount val="20"/>
                <c:pt idx="0">
                  <c:v>123273274.20411751</c:v>
                </c:pt>
                <c:pt idx="1">
                  <c:v>113565015.76149391</c:v>
                </c:pt>
                <c:pt idx="2">
                  <c:v>118600853.38927561</c:v>
                </c:pt>
                <c:pt idx="3">
                  <c:v>125981004.96641541</c:v>
                </c:pt>
                <c:pt idx="4">
                  <c:v>130665051.75164759</c:v>
                </c:pt>
                <c:pt idx="5">
                  <c:v>141350688.41402298</c:v>
                </c:pt>
                <c:pt idx="6">
                  <c:v>140636266.7647709</c:v>
                </c:pt>
                <c:pt idx="7">
                  <c:v>138883955.48380941</c:v>
                </c:pt>
                <c:pt idx="8">
                  <c:v>136235171.42128551</c:v>
                </c:pt>
                <c:pt idx="9">
                  <c:v>130999385.4224135</c:v>
                </c:pt>
                <c:pt idx="10">
                  <c:v>136647278.98394918</c:v>
                </c:pt>
                <c:pt idx="11">
                  <c:v>134446429.6843223</c:v>
                </c:pt>
                <c:pt idx="12">
                  <c:v>134252117.47183311</c:v>
                </c:pt>
                <c:pt idx="13">
                  <c:v>136620752.33119401</c:v>
                </c:pt>
                <c:pt idx="14">
                  <c:v>131650619.6991632</c:v>
                </c:pt>
                <c:pt idx="15">
                  <c:v>133369983.6465694</c:v>
                </c:pt>
                <c:pt idx="16">
                  <c:v>132935541.97443861</c:v>
                </c:pt>
                <c:pt idx="17">
                  <c:v>131250064.1655692</c:v>
                </c:pt>
                <c:pt idx="18">
                  <c:v>123939332.22612911</c:v>
                </c:pt>
                <c:pt idx="19">
                  <c:v>126555167.80851841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CD-4B47-915A-77AF7750B973}"/>
            </c:ext>
          </c:extLst>
        </c:ser>
        <c:ser>
          <c:idx val="1"/>
          <c:order val="1"/>
          <c:tx>
            <c:strRef>
              <c:f>Stationary!$C$151:$C$152</c:f>
              <c:strCache>
                <c:ptCount val="1"/>
                <c:pt idx="0">
                  <c:v>Manufacturing and Construction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Stationary!$A$153:$A$173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strCache>
            </c:strRef>
          </c:cat>
          <c:val>
            <c:numRef>
              <c:f>Stationary!$C$153:$C$173</c:f>
              <c:numCache>
                <c:formatCode>_(* #,##0_);_(* \(#,##0\);_(* "-"??_);_(@_)</c:formatCode>
                <c:ptCount val="20"/>
                <c:pt idx="0">
                  <c:v>76390310.288665697</c:v>
                </c:pt>
                <c:pt idx="1">
                  <c:v>71062469.037717193</c:v>
                </c:pt>
                <c:pt idx="2">
                  <c:v>73314524.722015604</c:v>
                </c:pt>
                <c:pt idx="3">
                  <c:v>76916372.599093899</c:v>
                </c:pt>
                <c:pt idx="4">
                  <c:v>75818850.578328803</c:v>
                </c:pt>
                <c:pt idx="5">
                  <c:v>77205232.418950006</c:v>
                </c:pt>
                <c:pt idx="6">
                  <c:v>77919869.626251698</c:v>
                </c:pt>
                <c:pt idx="7">
                  <c:v>77611271.107038006</c:v>
                </c:pt>
                <c:pt idx="8">
                  <c:v>77543573.922658607</c:v>
                </c:pt>
                <c:pt idx="9">
                  <c:v>77693894.903158605</c:v>
                </c:pt>
                <c:pt idx="10">
                  <c:v>78525669.579488397</c:v>
                </c:pt>
                <c:pt idx="11">
                  <c:v>78358407.9354361</c:v>
                </c:pt>
                <c:pt idx="12">
                  <c:v>77796035.883854598</c:v>
                </c:pt>
                <c:pt idx="13">
                  <c:v>78558044.612164795</c:v>
                </c:pt>
                <c:pt idx="14">
                  <c:v>76342553.105683804</c:v>
                </c:pt>
                <c:pt idx="15">
                  <c:v>67284592.669053599</c:v>
                </c:pt>
                <c:pt idx="16">
                  <c:v>68099289.233688593</c:v>
                </c:pt>
                <c:pt idx="17">
                  <c:v>69701143.705351904</c:v>
                </c:pt>
                <c:pt idx="18">
                  <c:v>69657786.498583093</c:v>
                </c:pt>
                <c:pt idx="19">
                  <c:v>69986978.582607195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CD-4B47-915A-77AF7750B973}"/>
            </c:ext>
          </c:extLst>
        </c:ser>
        <c:ser>
          <c:idx val="2"/>
          <c:order val="2"/>
          <c:tx>
            <c:strRef>
              <c:f>Stationary!$D$151:$D$152</c:f>
              <c:strCache>
                <c:ptCount val="1"/>
                <c:pt idx="0">
                  <c:v>Commercial and Institutional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49-47A5-812B-C32FC84C238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49-47A5-812B-C32FC84C238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49-47A5-812B-C32FC84C238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49-47A5-812B-C32FC84C238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49-47A5-812B-C32FC84C238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49-47A5-812B-C32FC84C238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49-47A5-812B-C32FC84C238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49-47A5-812B-C32FC84C238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49-47A5-812B-C32FC84C238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49-47A5-812B-C32FC84C238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B49-47A5-812B-C32FC84C238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49-47A5-812B-C32FC84C238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B49-47A5-812B-C32FC84C238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B49-47A5-812B-C32FC84C238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B49-47A5-812B-C32FC84C238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B49-47A5-812B-C32FC84C238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B49-47A5-812B-C32FC84C238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B49-47A5-812B-C32FC84C238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B49-47A5-812B-C32FC84C238C}"/>
                </c:ext>
              </c:extLst>
            </c:dLbl>
            <c:dLbl>
              <c:idx val="19"/>
              <c:layout>
                <c:manualLayout>
                  <c:x val="-1.1410953117374889E-2"/>
                  <c:y val="-0.2633149562389710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E08F00D-36B5-4608-9282-A7149CE2283A}" type="CATEGORYNAME">
                      <a:rPr lang="en-US" sz="1400" b="1"/>
                      <a:pPr>
                        <a:defRPr sz="1200"/>
                      </a:pPr>
                      <a:t>[CATEGORY NAME]</a:t>
                    </a:fld>
                    <a:r>
                      <a:rPr lang="en-US" sz="1400" b="1" baseline="0" dirty="0"/>
                      <a:t>: </a:t>
                    </a:r>
                  </a:p>
                  <a:p>
                    <a:pPr>
                      <a:defRPr sz="1200"/>
                    </a:pPr>
                    <a:r>
                      <a:rPr lang="en-US" sz="1400" dirty="0"/>
                      <a:t>0% from 2023</a:t>
                    </a:r>
                  </a:p>
                  <a:p>
                    <a:pPr>
                      <a:defRPr sz="1200"/>
                    </a:pPr>
                    <a:r>
                      <a:rPr lang="en-US" sz="1400" dirty="0"/>
                      <a:t>-5% from 2019</a:t>
                    </a:r>
                  </a:p>
                  <a:p>
                    <a:pPr>
                      <a:defRPr sz="1200"/>
                    </a:pPr>
                    <a:r>
                      <a:rPr lang="en-US" sz="1400" dirty="0"/>
                      <a:t>-8% from</a:t>
                    </a:r>
                    <a:r>
                      <a:rPr lang="en-US" sz="1400" baseline="0" dirty="0"/>
                      <a:t> 2005</a:t>
                    </a:r>
                  </a:p>
                </c:rich>
              </c:tx>
              <c:spPr>
                <a:xfrm>
                  <a:off x="4477694" y="692000"/>
                  <a:ext cx="1492243" cy="91117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0672"/>
                        <a:gd name="adj2" fmla="val 7039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710727064288929"/>
                      <c:h val="0.181599600436713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8B49-47A5-812B-C32FC84C238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Stationary!$A$153:$A$173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strCache>
            </c:strRef>
          </c:cat>
          <c:val>
            <c:numRef>
              <c:f>Stationary!$D$153:$D$173</c:f>
              <c:numCache>
                <c:formatCode>_(* #,##0_);_(* \(#,##0\);_(* "-"??_);_(@_)</c:formatCode>
                <c:ptCount val="20"/>
                <c:pt idx="0">
                  <c:v>228182597.53534442</c:v>
                </c:pt>
                <c:pt idx="1">
                  <c:v>236076921.22907558</c:v>
                </c:pt>
                <c:pt idx="2">
                  <c:v>244042251.68197751</c:v>
                </c:pt>
                <c:pt idx="3">
                  <c:v>227568838.77115452</c:v>
                </c:pt>
                <c:pt idx="4">
                  <c:v>214221063.6606507</c:v>
                </c:pt>
                <c:pt idx="5">
                  <c:v>219075968.45214236</c:v>
                </c:pt>
                <c:pt idx="6">
                  <c:v>216931304.53190732</c:v>
                </c:pt>
                <c:pt idx="7">
                  <c:v>209445124.1654512</c:v>
                </c:pt>
                <c:pt idx="8">
                  <c:v>208891072.95123351</c:v>
                </c:pt>
                <c:pt idx="9">
                  <c:v>210238971.82790092</c:v>
                </c:pt>
                <c:pt idx="10">
                  <c:v>211507041.3051126</c:v>
                </c:pt>
                <c:pt idx="11">
                  <c:v>210110777.4691335</c:v>
                </c:pt>
                <c:pt idx="12">
                  <c:v>212295178.00623718</c:v>
                </c:pt>
                <c:pt idx="13">
                  <c:v>213361971.80991441</c:v>
                </c:pt>
                <c:pt idx="14">
                  <c:v>207131456.60194182</c:v>
                </c:pt>
                <c:pt idx="15">
                  <c:v>185281927.57552707</c:v>
                </c:pt>
                <c:pt idx="16">
                  <c:v>189653023.8488591</c:v>
                </c:pt>
                <c:pt idx="17">
                  <c:v>194971428.98957047</c:v>
                </c:pt>
                <c:pt idx="18">
                  <c:v>197407961.03314739</c:v>
                </c:pt>
                <c:pt idx="19">
                  <c:v>195803102.04723904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CCD-4B47-915A-77AF7750B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0936768"/>
        <c:axId val="820938480"/>
      </c:areaChart>
      <c:catAx>
        <c:axId val="82093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0938480"/>
        <c:crosses val="autoZero"/>
        <c:auto val="1"/>
        <c:lblAlgn val="ctr"/>
        <c:lblOffset val="100"/>
        <c:noMultiLvlLbl val="0"/>
      </c:catAx>
      <c:valAx>
        <c:axId val="82093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Million</a:t>
                </a:r>
                <a:r>
                  <a:rPr lang="en-US" sz="1400" b="1" baseline="0"/>
                  <a:t> kwh</a:t>
                </a:r>
                <a:endParaRPr lang="en-US" sz="14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0936768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1378019678259772E-2"/>
          <c:y val="9.5105748346081431E-2"/>
          <c:w val="0.94769431979316576"/>
          <c:h val="7.70176238794625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0.59601</cdr:x>
      <cdr:y>0.06898</cdr:y>
    </cdr:from>
    <cdr:to>
      <cdr:x>0.91487</cdr:x>
      <cdr:y>0.12691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5F3E01A4-BB07-E3F6-4269-A9F8D58E10E9}"/>
            </a:ext>
          </a:extLst>
        </cdr:cNvPr>
        <cdr:cNvSpPr txBox="1"/>
      </cdr:nvSpPr>
      <cdr:spPr>
        <a:xfrm xmlns:a="http://schemas.openxmlformats.org/drawingml/2006/main">
          <a:off x="3169720" y="379136"/>
          <a:ext cx="1695771" cy="3183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rgbClr val="FF0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Indian Point Closure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0.74695</cdr:x>
      <cdr:y>0.04097</cdr:y>
    </cdr:from>
    <cdr:to>
      <cdr:x>0.74695</cdr:x>
      <cdr:y>0.79046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F1ABF4C1-E688-FCB5-3969-A2CB78C69AC9}"/>
            </a:ext>
          </a:extLst>
        </cdr:cNvPr>
        <cdr:cNvCxnSpPr/>
      </cdr:nvCxnSpPr>
      <cdr:spPr>
        <a:xfrm xmlns:a="http://schemas.openxmlformats.org/drawingml/2006/main" flipV="1">
          <a:off x="6114385" y="187755"/>
          <a:ext cx="0" cy="343473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0.69048</cdr:x>
      <cdr:y>0.06347</cdr:y>
    </cdr:from>
    <cdr:to>
      <cdr:x>0.69048</cdr:x>
      <cdr:y>0.79338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AAD0365-F98A-4CEE-F7D8-B2BFF7B7A286}"/>
            </a:ext>
          </a:extLst>
        </cdr:cNvPr>
        <cdr:cNvCxnSpPr/>
      </cdr:nvCxnSpPr>
      <cdr:spPr>
        <a:xfrm xmlns:a="http://schemas.openxmlformats.org/drawingml/2006/main" flipV="1">
          <a:off x="5765349" y="330603"/>
          <a:ext cx="0" cy="380218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8008" cy="467311"/>
          </a:xfrm>
          <a:prstGeom prst="rect">
            <a:avLst/>
          </a:prstGeom>
        </p:spPr>
        <p:txBody>
          <a:bodyPr vert="horz" lIns="94201" tIns="47101" rIns="94201" bIns="471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62658" y="0"/>
            <a:ext cx="3108008" cy="467311"/>
          </a:xfrm>
          <a:prstGeom prst="rect">
            <a:avLst/>
          </a:prstGeom>
        </p:spPr>
        <p:txBody>
          <a:bodyPr vert="horz" lIns="94201" tIns="47101" rIns="94201" bIns="47101" rtlCol="0"/>
          <a:lstStyle>
            <a:lvl1pPr algn="r">
              <a:defRPr sz="1200"/>
            </a:lvl1pPr>
          </a:lstStyle>
          <a:p>
            <a:fld id="{D0E381F6-F8F1-774A-9361-F153DDE350CE}" type="datetimeFigureOut">
              <a:rPr lang="en-US" smtClean="0"/>
              <a:t>7/22/2026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1" tIns="47101" rIns="94201" bIns="471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7233" y="4482296"/>
            <a:ext cx="5737860" cy="3667334"/>
          </a:xfrm>
          <a:prstGeom prst="rect">
            <a:avLst/>
          </a:prstGeom>
        </p:spPr>
        <p:txBody>
          <a:bodyPr vert="horz" lIns="94201" tIns="47101" rIns="94201" bIns="471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3108008" cy="467310"/>
          </a:xfrm>
          <a:prstGeom prst="rect">
            <a:avLst/>
          </a:prstGeom>
        </p:spPr>
        <p:txBody>
          <a:bodyPr vert="horz" lIns="94201" tIns="47101" rIns="94201" bIns="471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62658" y="8846554"/>
            <a:ext cx="3108008" cy="467310"/>
          </a:xfrm>
          <a:prstGeom prst="rect">
            <a:avLst/>
          </a:prstGeom>
        </p:spPr>
        <p:txBody>
          <a:bodyPr vert="horz" lIns="94201" tIns="47101" rIns="94201" bIns="47101" rtlCol="0" anchor="b"/>
          <a:lstStyle>
            <a:lvl1pPr algn="r">
              <a:defRPr sz="1200"/>
            </a:lvl1pPr>
          </a:lstStyle>
          <a:p>
            <a:fld id="{5EDAE4D3-0103-DF4D-B697-9621FB9D3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9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E4D3-0103-DF4D-B697-9621FB9D38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89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NYISO=</a:t>
            </a:r>
            <a:r>
              <a:rPr lang="en-US" i="1"/>
              <a:t>New York Independent System Operator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E4D3-0103-DF4D-B697-9621FB9D38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3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E4D3-0103-DF4D-B697-9621FB9D38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74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59719-8F86-140F-0C64-A587410B0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E1B03D-3452-CA06-5A23-E5FEA89076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EF472D-1138-3208-77BD-738325E3A1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C64CE-489F-45E5-1567-1AFC8706B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E4D3-0103-DF4D-B697-9621FB9D38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16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E4D3-0103-DF4D-B697-9621FB9D38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49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E4D3-0103-DF4D-B697-9621FB9D38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78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E4D3-0103-DF4D-B697-9621FB9D38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52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E4D3-0103-DF4D-B697-9621FB9D38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7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015"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E4D3-0103-DF4D-B697-9621FB9D38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95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E4D3-0103-DF4D-B697-9621FB9D38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21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Results corroborated with Urban Green Council </a:t>
            </a:r>
            <a:r>
              <a:rPr lang="en-US">
                <a:ea typeface="Calibri"/>
                <a:cs typeface="Calibri"/>
              </a:rPr>
              <a:t>analysis conducted in </a:t>
            </a:r>
            <a:r>
              <a:rPr lang="en-US" dirty="0">
                <a:ea typeface="Calibri"/>
                <a:cs typeface="Calibri"/>
              </a:rPr>
              <a:t>2025.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E4D3-0103-DF4D-B697-9621FB9D38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0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/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E4D3-0103-DF4D-B697-9621FB9D38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75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E4D3-0103-DF4D-B697-9621FB9D38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2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AE078-81D7-7831-53C8-61153F620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68BD6C-8D9E-9FAD-75F9-B0873E3C3D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C0CAFF-7CDE-1CC4-7E00-ED5F27922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FC88C-F2A1-4769-415F-66BAA384DF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E4D3-0103-DF4D-B697-9621FB9D38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4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E4D3-0103-DF4D-B697-9621FB9D38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91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E4D3-0103-DF4D-B697-9621FB9D38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14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AE4D3-0103-DF4D-B697-9621FB9D38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761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B1795-E731-711A-A20C-BFBE590B2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0A8BAF-E456-B334-3F39-9361DE7F7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CA813E-F7B5-F9E4-5B0F-03CBF6DF6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7380A-D86E-F063-9087-A1540D0788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E4D3-0103-DF4D-B697-9621FB9D38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05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8F3A3-0F18-8583-B9C0-3A6381CB0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68A197-0A66-5C1A-DE05-A6C6555801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1A2BA7-F4DF-E746-E6FA-AC95B655C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A3191-9455-AD8D-AD50-2414F12036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AE4D3-0103-DF4D-B697-9621FB9D38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4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rgbClr val="F3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9C1F796-B995-BD81-FDC1-DACB58FD88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21575" y="0"/>
            <a:ext cx="4670425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BFBC7-B8E1-CB7B-BF1C-3BB43D8DD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804" y="1493206"/>
            <a:ext cx="6672278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36248F-672C-4B40-394B-EDD31CF85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804" y="4107818"/>
            <a:ext cx="6672278" cy="649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latin typeface="Public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075E9D-E2F5-5292-5AB4-6E55311EA7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42" y="576263"/>
            <a:ext cx="4038600" cy="406400"/>
          </a:xfrm>
          <a:prstGeom prst="rect">
            <a:avLst/>
          </a:prstGeom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CA773A0-AE4E-A019-C6B7-52A7218234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4702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Public Sans" pitchFamily="2" charset="77"/>
              </a:defRPr>
            </a:lvl1pPr>
          </a:lstStyle>
          <a:p>
            <a:fld id="{8969FC6F-F812-3246-A890-01B61EAA1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9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 Option 2 -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A8FA28BB-7043-68AA-0524-32FF92CE65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6524"/>
            <a:ext cx="4670425" cy="6721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B24D4-C79E-8BC2-880E-A7F3E3639250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00B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C860E6-868E-EEA7-A83A-FB4325930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3442" y="6302400"/>
            <a:ext cx="2117011" cy="212364"/>
          </a:xfrm>
          <a:prstGeom prst="rect">
            <a:avLst/>
          </a:prstGeom>
        </p:spPr>
      </p:pic>
      <p:sp>
        <p:nvSpPr>
          <p:cNvPr id="11" name="Slide Number Placeholder 22">
            <a:extLst>
              <a:ext uri="{FF2B5EF4-FFF2-40B4-BE49-F238E27FC236}">
                <a16:creationId xmlns:a16="http://schemas.microsoft.com/office/drawing/2014/main" id="{85AD7DE1-5C74-3E33-41FA-612CE0B848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4702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Public Sans" pitchFamily="2" charset="77"/>
              </a:defRPr>
            </a:lvl1pPr>
          </a:lstStyle>
          <a:p>
            <a:fld id="{8969FC6F-F812-3246-A890-01B61EAA13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0F3FF1-87B7-357C-4D74-C5A41AAC56D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316241" y="1109923"/>
            <a:ext cx="6673982" cy="1642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600"/>
            </a:lvl1pPr>
            <a:lvl2pPr>
              <a:lnSpc>
                <a:spcPct val="130000"/>
              </a:lnSpc>
              <a:defRPr sz="1600"/>
            </a:lvl2pPr>
            <a:lvl3pPr>
              <a:lnSpc>
                <a:spcPct val="130000"/>
              </a:lnSpc>
              <a:defRPr sz="1600"/>
            </a:lvl3pPr>
            <a:lvl4pPr>
              <a:lnSpc>
                <a:spcPct val="130000"/>
              </a:lnSpc>
              <a:defRPr sz="1600"/>
            </a:lvl4pPr>
            <a:lvl5pPr>
              <a:lnSpc>
                <a:spcPct val="13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763ACA-DBDD-6B47-55FF-8543B5D9391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316241" y="2363689"/>
            <a:ext cx="6673982" cy="1642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600"/>
            </a:lvl1pPr>
            <a:lvl2pPr>
              <a:lnSpc>
                <a:spcPct val="130000"/>
              </a:lnSpc>
              <a:defRPr sz="1600"/>
            </a:lvl2pPr>
            <a:lvl3pPr>
              <a:lnSpc>
                <a:spcPct val="130000"/>
              </a:lnSpc>
              <a:defRPr sz="1600"/>
            </a:lvl3pPr>
            <a:lvl4pPr>
              <a:lnSpc>
                <a:spcPct val="130000"/>
              </a:lnSpc>
              <a:defRPr sz="1600"/>
            </a:lvl4pPr>
            <a:lvl5pPr>
              <a:lnSpc>
                <a:spcPct val="13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1ADE0C-E89C-CC4A-D9FE-D2C12D95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241" y="474850"/>
            <a:ext cx="6420214" cy="68826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431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BBD047-9776-9555-7277-8351A255F701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00B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83519E7-C4D9-8FBB-E000-BB3757C060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4702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Public Sans" pitchFamily="2" charset="77"/>
              </a:defRPr>
            </a:lvl1pPr>
          </a:lstStyle>
          <a:p>
            <a:fld id="{8969FC6F-F812-3246-A890-01B61EAA13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8018B0-C9C3-A273-36B8-1BF71FD4C4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42" y="6302066"/>
            <a:ext cx="2117011" cy="21303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B421602-6719-E9F7-13A4-3269A1CA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04" y="474850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4C7BE9-7C13-78B8-7421-CB4B92F6B46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5804" y="1109923"/>
            <a:ext cx="10515600" cy="953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600"/>
            </a:lvl1pPr>
            <a:lvl2pPr>
              <a:lnSpc>
                <a:spcPct val="130000"/>
              </a:lnSpc>
              <a:defRPr sz="1600"/>
            </a:lvl2pPr>
            <a:lvl3pPr>
              <a:lnSpc>
                <a:spcPct val="130000"/>
              </a:lnSpc>
              <a:defRPr sz="1600"/>
            </a:lvl3pPr>
            <a:lvl4pPr>
              <a:lnSpc>
                <a:spcPct val="130000"/>
              </a:lnSpc>
              <a:defRPr sz="1600"/>
            </a:lvl4pPr>
            <a:lvl5pPr>
              <a:lnSpc>
                <a:spcPct val="13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1267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F3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7289DE-ACED-7CC4-08A7-61ACC9794C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24"/>
            <a:ext cx="6096000" cy="6721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C7F55-C312-E0FA-8337-D7193F21B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896" y="1935905"/>
            <a:ext cx="4286707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00B8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2AB62-9465-1942-69DD-88B00B834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1101" y="3429000"/>
            <a:ext cx="4368423" cy="85949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112A51-6E67-CF8A-1737-983687303C74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00B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6BEC0CB5-7E93-8213-BC2B-E35F79AB4D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4702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Public Sans" pitchFamily="2" charset="77"/>
              </a:defRPr>
            </a:lvl1pPr>
          </a:lstStyle>
          <a:p>
            <a:fld id="{8969FC6F-F812-3246-A890-01B61EAA1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46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D1EFC-1A84-AB64-297B-C0376485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41F25-FF45-1CD1-3CE1-A1F7EF98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9849C-AB08-A13A-F733-EAB723106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B863DF-9170-807B-2383-E397DEA65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DCFE3C-5A67-07F6-5AB5-56B1A5B221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4FB67C-4ECF-82A0-5E40-B1292DFBE427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00B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6E887167-B4AD-81B7-56B7-DF1254A023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4702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Public Sans" pitchFamily="2" charset="77"/>
              </a:defRPr>
            </a:lvl1pPr>
          </a:lstStyle>
          <a:p>
            <a:fld id="{8969FC6F-F812-3246-A890-01B61EAA1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06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174BCA-7A1E-4C53-903E-C064B397ADC4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00B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C0FEF7C-DD00-22E3-080E-C7CE53222216}"/>
              </a:ext>
            </a:extLst>
          </p:cNvPr>
          <p:cNvSpPr txBox="1">
            <a:spLocks/>
          </p:cNvSpPr>
          <p:nvPr userDrawn="1"/>
        </p:nvSpPr>
        <p:spPr>
          <a:xfrm>
            <a:off x="92470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Public Sans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69FC6F-F812-3246-A890-01B61EAA1388}" type="slidenum">
              <a:rPr lang="en-US" sz="900" smtClean="0"/>
              <a:pPr/>
              <a:t>‹#›</a:t>
            </a:fld>
            <a:endParaRPr lang="en-US" sz="9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EBC955-4340-CC42-E2DB-5208CBA618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42" y="6302066"/>
            <a:ext cx="2117011" cy="21303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34C358E-F16B-9B89-2008-AC558BC6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04" y="474850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6B5F8C3-5360-DD70-D9CB-2CD8B57750B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5804" y="1109923"/>
            <a:ext cx="10515600" cy="953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600"/>
            </a:lvl1pPr>
            <a:lvl2pPr>
              <a:lnSpc>
                <a:spcPct val="130000"/>
              </a:lnSpc>
              <a:defRPr sz="1600"/>
            </a:lvl2pPr>
            <a:lvl3pPr>
              <a:lnSpc>
                <a:spcPct val="130000"/>
              </a:lnSpc>
              <a:defRPr sz="1600"/>
            </a:lvl3pPr>
            <a:lvl4pPr>
              <a:lnSpc>
                <a:spcPct val="130000"/>
              </a:lnSpc>
              <a:defRPr sz="1600"/>
            </a:lvl4pPr>
            <a:lvl5pPr>
              <a:lnSpc>
                <a:spcPct val="13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FC3D5C-644D-68DD-59D6-6EE0271279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5096" y="2138738"/>
            <a:ext cx="3290413" cy="25161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3977187-6834-7496-8B4F-2255A5ECBF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9826" y="2138738"/>
            <a:ext cx="3290413" cy="25161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7F95878-D920-A91F-A08E-9AE47AC585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04556" y="2138738"/>
            <a:ext cx="3290413" cy="25161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BD75F5-95E0-483E-F614-00F52599623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80336" y="4786378"/>
            <a:ext cx="3289759" cy="953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600"/>
            </a:lvl1pPr>
            <a:lvl2pPr>
              <a:lnSpc>
                <a:spcPct val="130000"/>
              </a:lnSpc>
              <a:defRPr sz="1600"/>
            </a:lvl2pPr>
            <a:lvl3pPr>
              <a:lnSpc>
                <a:spcPct val="130000"/>
              </a:lnSpc>
              <a:defRPr sz="1600"/>
            </a:lvl3pPr>
            <a:lvl4pPr>
              <a:lnSpc>
                <a:spcPct val="130000"/>
              </a:lnSpc>
              <a:defRPr sz="1600"/>
            </a:lvl4pPr>
            <a:lvl5pPr>
              <a:lnSpc>
                <a:spcPct val="13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5EC66BD-80EE-4D95-B55A-879125BDBDA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13412" y="4786378"/>
            <a:ext cx="3289759" cy="953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600"/>
            </a:lvl1pPr>
            <a:lvl2pPr>
              <a:lnSpc>
                <a:spcPct val="130000"/>
              </a:lnSpc>
              <a:defRPr sz="1600"/>
            </a:lvl2pPr>
            <a:lvl3pPr>
              <a:lnSpc>
                <a:spcPct val="130000"/>
              </a:lnSpc>
              <a:defRPr sz="1600"/>
            </a:lvl3pPr>
            <a:lvl4pPr>
              <a:lnSpc>
                <a:spcPct val="130000"/>
              </a:lnSpc>
              <a:defRPr sz="1600"/>
            </a:lvl4pPr>
            <a:lvl5pPr>
              <a:lnSpc>
                <a:spcPct val="13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AE0167-1036-52D7-C4A6-A54BAC84F05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210943" y="4786378"/>
            <a:ext cx="3289759" cy="953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600"/>
            </a:lvl1pPr>
            <a:lvl2pPr>
              <a:lnSpc>
                <a:spcPct val="130000"/>
              </a:lnSpc>
              <a:defRPr sz="1600"/>
            </a:lvl2pPr>
            <a:lvl3pPr>
              <a:lnSpc>
                <a:spcPct val="130000"/>
              </a:lnSpc>
              <a:defRPr sz="1600"/>
            </a:lvl3pPr>
            <a:lvl4pPr>
              <a:lnSpc>
                <a:spcPct val="130000"/>
              </a:lnSpc>
              <a:defRPr sz="1600"/>
            </a:lvl4pPr>
            <a:lvl5pPr>
              <a:lnSpc>
                <a:spcPct val="13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3520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solidFill>
          <a:srgbClr val="00B8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76389-A4B6-F877-B6D2-43697B5B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244" y="3258921"/>
            <a:ext cx="8585511" cy="79370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95F21B-A2C4-45B9-D44F-615B19A48CF2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75F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2">
            <a:extLst>
              <a:ext uri="{FF2B5EF4-FFF2-40B4-BE49-F238E27FC236}">
                <a16:creationId xmlns:a16="http://schemas.microsoft.com/office/drawing/2014/main" id="{39B889B8-AC26-8A52-5884-9B13348B75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4702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Public Sans" pitchFamily="2" charset="77"/>
              </a:defRPr>
            </a:lvl1pPr>
          </a:lstStyle>
          <a:p>
            <a:fld id="{8969FC6F-F812-3246-A890-01B61EAA13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E8253D-309C-88EB-29D4-B7698C40F5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3442" y="6302400"/>
            <a:ext cx="2117011" cy="212364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BFCFFD24-067C-6051-7488-50B1AF86C3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26607" y="1997051"/>
            <a:ext cx="93878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32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5E0AD-B9FA-F06A-FC91-FF006445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0C21A-AF89-9872-DCA6-E9CC9C276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0405C-A9F6-0353-C89E-4438ED0E2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C4FDBD-E783-6E46-1947-D337FD8739AB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00B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89AABDD8-CD0A-7E18-328F-44A024DAA0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4702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Public Sans" pitchFamily="2" charset="77"/>
              </a:defRPr>
            </a:lvl1pPr>
          </a:lstStyle>
          <a:p>
            <a:fld id="{8969FC6F-F812-3246-A890-01B61EAA13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5802C0-C8E3-594B-32F2-9C06C9762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42" y="6302066"/>
            <a:ext cx="2117011" cy="21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38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FB490-4CF2-FA5F-1BA5-30B3921D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F7014-D54C-4941-62A0-B3F71F9D3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636E28-4AA3-AF9B-CDA3-6819DE91650D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00B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ED87450E-BDB2-3574-C1ED-652714C2E9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4702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Public Sans" pitchFamily="2" charset="77"/>
              </a:defRPr>
            </a:lvl1pPr>
          </a:lstStyle>
          <a:p>
            <a:fld id="{8969FC6F-F812-3246-A890-01B61EAA13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23D2CA-4798-5A2C-1B50-C6E9EAA32A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42" y="6302066"/>
            <a:ext cx="2117011" cy="21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74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2B1859-E4A9-2F6E-9562-94DBB3FFB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07E1C0-77E9-65D8-FD32-5DAFC6E58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05EA42-2C26-DF84-EFB9-9EEDE240708D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00B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D763AF74-6DE8-A810-A535-78A3B30F5A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4702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Public Sans" pitchFamily="2" charset="77"/>
              </a:defRPr>
            </a:lvl1pPr>
          </a:lstStyle>
          <a:p>
            <a:fld id="{8969FC6F-F812-3246-A890-01B61EAA13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B0875-6412-C14E-F04B-B3643B53C4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42" y="6302066"/>
            <a:ext cx="2117011" cy="21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82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Slide Option 1 No Graphic">
    <p:bg>
      <p:bgPr>
        <a:solidFill>
          <a:srgbClr val="F3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8674B-411A-1955-C1D6-DED1441B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04" y="474850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4A862-D2F2-11C2-9E2D-A2A202738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04" y="1185339"/>
            <a:ext cx="5271726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600"/>
            </a:lvl1pPr>
            <a:lvl2pPr>
              <a:lnSpc>
                <a:spcPct val="130000"/>
              </a:lnSpc>
              <a:defRPr sz="1600"/>
            </a:lvl2pPr>
            <a:lvl3pPr>
              <a:lnSpc>
                <a:spcPct val="130000"/>
              </a:lnSpc>
              <a:defRPr sz="1600"/>
            </a:lvl3pPr>
            <a:lvl4pPr>
              <a:lnSpc>
                <a:spcPct val="130000"/>
              </a:lnSpc>
              <a:defRPr sz="1600"/>
            </a:lvl4pPr>
            <a:lvl5pPr>
              <a:lnSpc>
                <a:spcPct val="13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B24D4-C79E-8BC2-880E-A7F3E3639250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00B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C860E6-868E-EEA7-A83A-FB4325930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42" y="6302066"/>
            <a:ext cx="2117011" cy="213033"/>
          </a:xfrm>
          <a:prstGeom prst="rect">
            <a:avLst/>
          </a:prstGeom>
        </p:spPr>
      </p:pic>
      <p:sp>
        <p:nvSpPr>
          <p:cNvPr id="13" name="Slide Number Placeholder 22">
            <a:extLst>
              <a:ext uri="{FF2B5EF4-FFF2-40B4-BE49-F238E27FC236}">
                <a16:creationId xmlns:a16="http://schemas.microsoft.com/office/drawing/2014/main" id="{E210A921-E723-2466-D25A-783F3AA9FE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4702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Public Sans" pitchFamily="2" charset="77"/>
              </a:defRPr>
            </a:lvl1pPr>
          </a:lstStyle>
          <a:p>
            <a:fld id="{8969FC6F-F812-3246-A890-01B61EAA1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5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No Image">
    <p:bg>
      <p:bgPr>
        <a:solidFill>
          <a:srgbClr val="F3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37C0E8-9A0D-ACEB-5482-39CCA1A8B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514633" y="2970203"/>
            <a:ext cx="4695047" cy="3966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075E9D-E2F5-5292-5AB4-6E55311EA7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442" y="576263"/>
            <a:ext cx="4038600" cy="406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46E8C92-E40F-9071-DDC8-B147E2370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804" y="1493206"/>
            <a:ext cx="6672278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D35F6E5-9860-BAB9-DD8A-4F878E2FA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804" y="4107818"/>
            <a:ext cx="6672278" cy="649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latin typeface="Public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Slide Number Placeholder 22">
            <a:extLst>
              <a:ext uri="{FF2B5EF4-FFF2-40B4-BE49-F238E27FC236}">
                <a16:creationId xmlns:a16="http://schemas.microsoft.com/office/drawing/2014/main" id="{BA4A20AD-F0D8-9B9B-4752-5DB0872CFD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4702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Public Sans" pitchFamily="2" charset="77"/>
              </a:defRPr>
            </a:lvl1pPr>
          </a:lstStyle>
          <a:p>
            <a:fld id="{8969FC6F-F812-3246-A890-01B61EAA1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3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Slide Option 1">
    <p:bg>
      <p:bgPr>
        <a:solidFill>
          <a:srgbClr val="F3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57BE9FD-7370-4578-2CDB-5C20FE1F1A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514633" y="2970203"/>
            <a:ext cx="4695047" cy="39663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48674B-411A-1955-C1D6-DED1441B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04" y="474850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4A862-D2F2-11C2-9E2D-A2A202738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04" y="1185339"/>
            <a:ext cx="5271726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600"/>
            </a:lvl1pPr>
            <a:lvl2pPr>
              <a:lnSpc>
                <a:spcPct val="130000"/>
              </a:lnSpc>
              <a:defRPr sz="1600"/>
            </a:lvl2pPr>
            <a:lvl3pPr>
              <a:lnSpc>
                <a:spcPct val="130000"/>
              </a:lnSpc>
              <a:defRPr sz="1600"/>
            </a:lvl3pPr>
            <a:lvl4pPr>
              <a:lnSpc>
                <a:spcPct val="130000"/>
              </a:lnSpc>
              <a:defRPr sz="1600"/>
            </a:lvl4pPr>
            <a:lvl5pPr>
              <a:lnSpc>
                <a:spcPct val="13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B24D4-C79E-8BC2-880E-A7F3E3639250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00B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C860E6-868E-EEA7-A83A-FB43259305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442" y="6302066"/>
            <a:ext cx="2117011" cy="213033"/>
          </a:xfrm>
          <a:prstGeom prst="rect">
            <a:avLst/>
          </a:prstGeom>
        </p:spPr>
      </p:pic>
      <p:sp>
        <p:nvSpPr>
          <p:cNvPr id="13" name="Slide Number Placeholder 22">
            <a:extLst>
              <a:ext uri="{FF2B5EF4-FFF2-40B4-BE49-F238E27FC236}">
                <a16:creationId xmlns:a16="http://schemas.microsoft.com/office/drawing/2014/main" id="{E210A921-E723-2466-D25A-783F3AA9FE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4702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Public Sans" pitchFamily="2" charset="77"/>
              </a:defRPr>
            </a:lvl1pPr>
          </a:lstStyle>
          <a:p>
            <a:fld id="{8969FC6F-F812-3246-A890-01B61EAA1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1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rgbClr val="F3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9C1F796-B995-BD81-FDC1-DACB58FD88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21575" y="0"/>
            <a:ext cx="4670425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BFBC7-B8E1-CB7B-BF1C-3BB43D8DD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804" y="1493206"/>
            <a:ext cx="6672278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36248F-672C-4B40-394B-EDD31CF85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804" y="4107818"/>
            <a:ext cx="6672278" cy="649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latin typeface="Public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075E9D-E2F5-5292-5AB4-6E55311EA7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42" y="576263"/>
            <a:ext cx="4038600" cy="406400"/>
          </a:xfrm>
          <a:prstGeom prst="rect">
            <a:avLst/>
          </a:prstGeom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CA773A0-AE4E-A019-C6B7-52A7218234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4702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Public Sans" pitchFamily="2" charset="77"/>
              </a:defRPr>
            </a:lvl1pPr>
          </a:lstStyle>
          <a:p>
            <a:fld id="{8969FC6F-F812-3246-A890-01B61EAA1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3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1">
    <p:bg>
      <p:bgPr>
        <a:solidFill>
          <a:srgbClr val="F3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57BE9FD-7370-4578-2CDB-5C20FE1F1A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514633" y="2970203"/>
            <a:ext cx="4695047" cy="39663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48674B-411A-1955-C1D6-DED1441B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04" y="474850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4A862-D2F2-11C2-9E2D-A2A202738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04" y="1185339"/>
            <a:ext cx="5271726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600"/>
            </a:lvl1pPr>
            <a:lvl2pPr>
              <a:lnSpc>
                <a:spcPct val="130000"/>
              </a:lnSpc>
              <a:defRPr sz="1600"/>
            </a:lvl2pPr>
            <a:lvl3pPr>
              <a:lnSpc>
                <a:spcPct val="130000"/>
              </a:lnSpc>
              <a:defRPr sz="1600"/>
            </a:lvl3pPr>
            <a:lvl4pPr>
              <a:lnSpc>
                <a:spcPct val="130000"/>
              </a:lnSpc>
              <a:defRPr sz="1600"/>
            </a:lvl4pPr>
            <a:lvl5pPr>
              <a:lnSpc>
                <a:spcPct val="13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B24D4-C79E-8BC2-880E-A7F3E3639250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00B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C860E6-868E-EEA7-A83A-FB43259305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442" y="6302066"/>
            <a:ext cx="2117011" cy="213033"/>
          </a:xfrm>
          <a:prstGeom prst="rect">
            <a:avLst/>
          </a:prstGeom>
        </p:spPr>
      </p:pic>
      <p:sp>
        <p:nvSpPr>
          <p:cNvPr id="13" name="Slide Number Placeholder 22">
            <a:extLst>
              <a:ext uri="{FF2B5EF4-FFF2-40B4-BE49-F238E27FC236}">
                <a16:creationId xmlns:a16="http://schemas.microsoft.com/office/drawing/2014/main" id="{E210A921-E723-2466-D25A-783F3AA9FE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4702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Public Sans" pitchFamily="2" charset="77"/>
              </a:defRPr>
            </a:lvl1pPr>
          </a:lstStyle>
          <a:p>
            <a:fld id="{8969FC6F-F812-3246-A890-01B61EAA1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0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Option 1 No Graphic">
    <p:bg>
      <p:bgPr>
        <a:solidFill>
          <a:srgbClr val="F3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8674B-411A-1955-C1D6-DED1441B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04" y="474850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4A862-D2F2-11C2-9E2D-A2A202738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04" y="1185339"/>
            <a:ext cx="5271726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600"/>
            </a:lvl1pPr>
            <a:lvl2pPr>
              <a:lnSpc>
                <a:spcPct val="130000"/>
              </a:lnSpc>
              <a:defRPr sz="1600"/>
            </a:lvl2pPr>
            <a:lvl3pPr>
              <a:lnSpc>
                <a:spcPct val="130000"/>
              </a:lnSpc>
              <a:defRPr sz="1600"/>
            </a:lvl3pPr>
            <a:lvl4pPr>
              <a:lnSpc>
                <a:spcPct val="130000"/>
              </a:lnSpc>
              <a:defRPr sz="1600"/>
            </a:lvl4pPr>
            <a:lvl5pPr>
              <a:lnSpc>
                <a:spcPct val="13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B24D4-C79E-8BC2-880E-A7F3E3639250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00B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C860E6-868E-EEA7-A83A-FB4325930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42" y="6302066"/>
            <a:ext cx="2117011" cy="213033"/>
          </a:xfrm>
          <a:prstGeom prst="rect">
            <a:avLst/>
          </a:prstGeom>
        </p:spPr>
      </p:pic>
      <p:sp>
        <p:nvSpPr>
          <p:cNvPr id="13" name="Slide Number Placeholder 22">
            <a:extLst>
              <a:ext uri="{FF2B5EF4-FFF2-40B4-BE49-F238E27FC236}">
                <a16:creationId xmlns:a16="http://schemas.microsoft.com/office/drawing/2014/main" id="{E210A921-E723-2466-D25A-783F3AA9FE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4702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Public Sans" pitchFamily="2" charset="77"/>
              </a:defRPr>
            </a:lvl1pPr>
          </a:lstStyle>
          <a:p>
            <a:fld id="{8969FC6F-F812-3246-A890-01B61EAA1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3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2">
    <p:bg>
      <p:bgPr>
        <a:solidFill>
          <a:srgbClr val="F3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5CF9B1-F241-3A9E-8AFA-D5A372DB2F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5438" y="3043238"/>
            <a:ext cx="6786562" cy="3814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8674B-411A-1955-C1D6-DED1441B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04" y="474850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4A862-D2F2-11C2-9E2D-A2A202738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04" y="1185339"/>
            <a:ext cx="5271726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600"/>
            </a:lvl1pPr>
            <a:lvl2pPr>
              <a:lnSpc>
                <a:spcPct val="130000"/>
              </a:lnSpc>
              <a:defRPr sz="1600"/>
            </a:lvl2pPr>
            <a:lvl3pPr>
              <a:lnSpc>
                <a:spcPct val="130000"/>
              </a:lnSpc>
              <a:defRPr sz="1600"/>
            </a:lvl3pPr>
            <a:lvl4pPr>
              <a:lnSpc>
                <a:spcPct val="130000"/>
              </a:lnSpc>
              <a:defRPr sz="1600"/>
            </a:lvl4pPr>
            <a:lvl5pPr>
              <a:lnSpc>
                <a:spcPct val="13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B24D4-C79E-8BC2-880E-A7F3E3639250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00B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C860E6-868E-EEA7-A83A-FB4325930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42" y="6302066"/>
            <a:ext cx="2117011" cy="213033"/>
          </a:xfrm>
          <a:prstGeom prst="rect">
            <a:avLst/>
          </a:prstGeom>
        </p:spPr>
      </p:pic>
      <p:sp>
        <p:nvSpPr>
          <p:cNvPr id="13" name="Slide Number Placeholder 22">
            <a:extLst>
              <a:ext uri="{FF2B5EF4-FFF2-40B4-BE49-F238E27FC236}">
                <a16:creationId xmlns:a16="http://schemas.microsoft.com/office/drawing/2014/main" id="{35D49B39-F4B7-B23F-0AC3-A0DB0ED20C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4702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Public Sans" pitchFamily="2" charset="77"/>
              </a:defRPr>
            </a:lvl1pPr>
          </a:lstStyle>
          <a:p>
            <a:fld id="{8969FC6F-F812-3246-A890-01B61EAA1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6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phic">
    <p:bg>
      <p:bgPr>
        <a:solidFill>
          <a:srgbClr val="F3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8674B-411A-1955-C1D6-DED1441B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04" y="474850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B24D4-C79E-8BC2-880E-A7F3E3639250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00B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C860E6-868E-EEA7-A83A-FB4325930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42" y="6302066"/>
            <a:ext cx="2117011" cy="2130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8432D9-746C-0280-B441-5CC9A7FEC9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507318" y="2970203"/>
            <a:ext cx="4695047" cy="396639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9AB2CC-9A73-044E-CC2A-FB5F2A9A37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5804" y="1185339"/>
            <a:ext cx="5271726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600"/>
            </a:lvl1pPr>
            <a:lvl2pPr>
              <a:lnSpc>
                <a:spcPct val="130000"/>
              </a:lnSpc>
              <a:defRPr sz="1600"/>
            </a:lvl2pPr>
            <a:lvl3pPr>
              <a:lnSpc>
                <a:spcPct val="130000"/>
              </a:lnSpc>
              <a:defRPr sz="1600"/>
            </a:lvl3pPr>
            <a:lvl4pPr>
              <a:lnSpc>
                <a:spcPct val="130000"/>
              </a:lnSpc>
              <a:defRPr sz="1600"/>
            </a:lvl4pPr>
            <a:lvl5pPr>
              <a:lnSpc>
                <a:spcPct val="13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22">
            <a:extLst>
              <a:ext uri="{FF2B5EF4-FFF2-40B4-BE49-F238E27FC236}">
                <a16:creationId xmlns:a16="http://schemas.microsoft.com/office/drawing/2014/main" id="{67BD991F-71C6-DF5E-A619-926823F28E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4702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Public Sans" pitchFamily="2" charset="77"/>
              </a:defRPr>
            </a:lvl1pPr>
          </a:lstStyle>
          <a:p>
            <a:fld id="{8969FC6F-F812-3246-A890-01B61EAA1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6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hite bkg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8674B-411A-1955-C1D6-DED1441B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04" y="474850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B24D4-C79E-8BC2-880E-A7F3E3639250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00B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C860E6-868E-EEA7-A83A-FB4325930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42" y="6302066"/>
            <a:ext cx="2117011" cy="21303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646CD5A-6172-B418-11BD-1E3931F9211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5804" y="1109923"/>
            <a:ext cx="10515600" cy="9533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600"/>
            </a:lvl1pPr>
            <a:lvl2pPr>
              <a:lnSpc>
                <a:spcPct val="130000"/>
              </a:lnSpc>
              <a:defRPr sz="1600"/>
            </a:lvl2pPr>
            <a:lvl3pPr>
              <a:lnSpc>
                <a:spcPct val="130000"/>
              </a:lnSpc>
              <a:defRPr sz="1600"/>
            </a:lvl3pPr>
            <a:lvl4pPr>
              <a:lnSpc>
                <a:spcPct val="130000"/>
              </a:lnSpc>
              <a:defRPr sz="1600"/>
            </a:lvl4pPr>
            <a:lvl5pPr>
              <a:lnSpc>
                <a:spcPct val="13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DE34D7-A774-E33A-A287-913EC0F31D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442" y="1854697"/>
            <a:ext cx="10899271" cy="424099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22">
            <a:extLst>
              <a:ext uri="{FF2B5EF4-FFF2-40B4-BE49-F238E27FC236}">
                <a16:creationId xmlns:a16="http://schemas.microsoft.com/office/drawing/2014/main" id="{98195E66-6391-436D-2701-9F67DFE58191}"/>
              </a:ext>
            </a:extLst>
          </p:cNvPr>
          <p:cNvSpPr txBox="1">
            <a:spLocks/>
          </p:cNvSpPr>
          <p:nvPr userDrawn="1"/>
        </p:nvSpPr>
        <p:spPr>
          <a:xfrm>
            <a:off x="92470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Public Sans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69FC6F-F812-3246-A890-01B61EAA1388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2224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A8FA28BB-7043-68AA-0524-32FF92CE65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21575" y="136524"/>
            <a:ext cx="4670425" cy="6721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8674B-411A-1955-C1D6-DED1441B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04" y="1755647"/>
            <a:ext cx="6420214" cy="68826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4A862-D2F2-11C2-9E2D-A2A202738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03" y="2443912"/>
            <a:ext cx="6420213" cy="23991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600"/>
            </a:lvl1pPr>
            <a:lvl2pPr>
              <a:lnSpc>
                <a:spcPct val="130000"/>
              </a:lnSpc>
              <a:defRPr sz="1600"/>
            </a:lvl2pPr>
            <a:lvl3pPr>
              <a:lnSpc>
                <a:spcPct val="130000"/>
              </a:lnSpc>
              <a:defRPr sz="1600"/>
            </a:lvl3pPr>
            <a:lvl4pPr>
              <a:lnSpc>
                <a:spcPct val="130000"/>
              </a:lnSpc>
              <a:defRPr sz="1600"/>
            </a:lvl4pPr>
            <a:lvl5pPr>
              <a:lnSpc>
                <a:spcPct val="13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B24D4-C79E-8BC2-880E-A7F3E3639250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00B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C860E6-868E-EEA7-A83A-FB4325930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42" y="6302066"/>
            <a:ext cx="2117011" cy="213033"/>
          </a:xfrm>
          <a:prstGeom prst="rect">
            <a:avLst/>
          </a:prstGeom>
        </p:spPr>
      </p:pic>
      <p:sp>
        <p:nvSpPr>
          <p:cNvPr id="11" name="Slide Number Placeholder 22">
            <a:extLst>
              <a:ext uri="{FF2B5EF4-FFF2-40B4-BE49-F238E27FC236}">
                <a16:creationId xmlns:a16="http://schemas.microsoft.com/office/drawing/2014/main" id="{85AD7DE1-5C74-3E33-41FA-612CE0B848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4702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Public Sans" pitchFamily="2" charset="77"/>
              </a:defRPr>
            </a:lvl1pPr>
          </a:lstStyle>
          <a:p>
            <a:fld id="{8969FC6F-F812-3246-A890-01B61EAA1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03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 Option 2 -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A8FA28BB-7043-68AA-0524-32FF92CE65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21575" y="136524"/>
            <a:ext cx="4670425" cy="6721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B24D4-C79E-8BC2-880E-A7F3E3639250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00B8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C860E6-868E-EEA7-A83A-FB4325930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42" y="6302066"/>
            <a:ext cx="2117011" cy="213033"/>
          </a:xfrm>
          <a:prstGeom prst="rect">
            <a:avLst/>
          </a:prstGeom>
        </p:spPr>
      </p:pic>
      <p:sp>
        <p:nvSpPr>
          <p:cNvPr id="11" name="Slide Number Placeholder 22">
            <a:extLst>
              <a:ext uri="{FF2B5EF4-FFF2-40B4-BE49-F238E27FC236}">
                <a16:creationId xmlns:a16="http://schemas.microsoft.com/office/drawing/2014/main" id="{85AD7DE1-5C74-3E33-41FA-612CE0B848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4702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Public Sans" pitchFamily="2" charset="77"/>
              </a:defRPr>
            </a:lvl1pPr>
          </a:lstStyle>
          <a:p>
            <a:fld id="{8969FC6F-F812-3246-A890-01B61EAA13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0F3FF1-87B7-357C-4D74-C5A41AAC56D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65804" y="1109923"/>
            <a:ext cx="6673982" cy="1642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600"/>
            </a:lvl1pPr>
            <a:lvl2pPr>
              <a:lnSpc>
                <a:spcPct val="130000"/>
              </a:lnSpc>
              <a:defRPr sz="1600"/>
            </a:lvl2pPr>
            <a:lvl3pPr>
              <a:lnSpc>
                <a:spcPct val="130000"/>
              </a:lnSpc>
              <a:defRPr sz="1600"/>
            </a:lvl3pPr>
            <a:lvl4pPr>
              <a:lnSpc>
                <a:spcPct val="130000"/>
              </a:lnSpc>
              <a:defRPr sz="1600"/>
            </a:lvl4pPr>
            <a:lvl5pPr>
              <a:lnSpc>
                <a:spcPct val="13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763ACA-DBDD-6B47-55FF-8543B5D9391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65804" y="2363689"/>
            <a:ext cx="6673982" cy="1642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600"/>
            </a:lvl1pPr>
            <a:lvl2pPr>
              <a:lnSpc>
                <a:spcPct val="130000"/>
              </a:lnSpc>
              <a:defRPr sz="1600"/>
            </a:lvl2pPr>
            <a:lvl3pPr>
              <a:lnSpc>
                <a:spcPct val="130000"/>
              </a:lnSpc>
              <a:defRPr sz="1600"/>
            </a:lvl3pPr>
            <a:lvl4pPr>
              <a:lnSpc>
                <a:spcPct val="130000"/>
              </a:lnSpc>
              <a:defRPr sz="1600"/>
            </a:lvl4pPr>
            <a:lvl5pPr>
              <a:lnSpc>
                <a:spcPct val="13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1ADE0C-E89C-CC4A-D9FE-D2C12D95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04" y="474850"/>
            <a:ext cx="6420214" cy="68826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74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16A75-1E69-2DDD-3E98-89570BD05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5F656-C4B5-634E-B1C2-FE27AC554626}" type="datetime1">
              <a:rPr lang="en-US" smtClean="0"/>
              <a:t>7/22/2026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1AD0B-680C-6E7C-4AD2-C36AB1ABE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F59D9-8FFE-6C81-A03C-16C640E50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945C-03E9-414B-8FD5-FB3B9AF5A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4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4" r:id="rId2"/>
    <p:sldLayoutId id="2147483680" r:id="rId3"/>
    <p:sldLayoutId id="2147483697" r:id="rId4"/>
    <p:sldLayoutId id="2147483691" r:id="rId5"/>
    <p:sldLayoutId id="2147483690" r:id="rId6"/>
    <p:sldLayoutId id="2147483692" r:id="rId7"/>
    <p:sldLayoutId id="2147483693" r:id="rId8"/>
    <p:sldLayoutId id="2147483695" r:id="rId9"/>
    <p:sldLayoutId id="2147483696" r:id="rId10"/>
    <p:sldLayoutId id="2147483681" r:id="rId11"/>
    <p:sldLayoutId id="2147483682" r:id="rId12"/>
    <p:sldLayoutId id="2147483683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725" r:id="rId19"/>
    <p:sldLayoutId id="2147483726" r:id="rId20"/>
    <p:sldLayoutId id="2147483727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tx1"/>
          </a:solidFill>
          <a:latin typeface="Public 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ublic Sans" pitchFamily="2" charset="77"/>
          <a:ea typeface="Inter" panose="020B0502030000000004" pitchFamily="34" charset="0"/>
          <a:cs typeface="Inter" panose="020B05020300000000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ublic Sans" pitchFamily="2" charset="77"/>
          <a:ea typeface="Inter" panose="020B0502030000000004" pitchFamily="34" charset="0"/>
          <a:cs typeface="Inter" panose="020B05020300000000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ublic Sans" pitchFamily="2" charset="77"/>
          <a:ea typeface="Inter" panose="020B0502030000000004" pitchFamily="34" charset="0"/>
          <a:cs typeface="Inter" panose="020B05020300000000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ublic Sans" pitchFamily="2" charset="77"/>
          <a:ea typeface="Inter" panose="020B0502030000000004" pitchFamily="34" charset="0"/>
          <a:cs typeface="Inter" panose="020B05020300000000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ublic Sans" pitchFamily="2" charset="77"/>
          <a:ea typeface="Inter" panose="020B0502030000000004" pitchFamily="34" charset="0"/>
          <a:cs typeface="Inter" panose="020B05020300000000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74239D1-0D48-1C32-BF58-8B69854E8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Public Sans"/>
              </a:rPr>
              <a:t>NYC Greenhouse Gas Inventory</a:t>
            </a:r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FB1607C-49F1-F066-A166-D4225A303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804" y="4107817"/>
            <a:ext cx="6672278" cy="9499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>
                <a:latin typeface="Public Sans SemiBold"/>
              </a:rPr>
              <a:t>Isabela Brown</a:t>
            </a:r>
          </a:p>
          <a:p>
            <a:r>
              <a:rPr lang="en-US" sz="2400" b="1">
                <a:latin typeface="Public Sans SemiBold"/>
              </a:rPr>
              <a:t>Anthony Perez</a:t>
            </a:r>
            <a:endParaRPr lang="en-US" sz="2400" b="1">
              <a:latin typeface="Public Sans SemiBold" pitchFamily="2" charset="77"/>
            </a:endParaRPr>
          </a:p>
          <a:p>
            <a:endParaRPr lang="en-US">
              <a:latin typeface="Public Sans"/>
            </a:endParaRPr>
          </a:p>
        </p:txBody>
      </p:sp>
      <p:pic>
        <p:nvPicPr>
          <p:cNvPr id="12" name="Picture Placeholder 11" descr="A picture containing solar cell, outdoor object, outdoor, close&#10;&#10;Description automatically generated">
            <a:extLst>
              <a:ext uri="{FF2B5EF4-FFF2-40B4-BE49-F238E27FC236}">
                <a16:creationId xmlns:a16="http://schemas.microsoft.com/office/drawing/2014/main" id="{D650DE6E-5A7B-D503-35D7-93247EADC9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097" r="1097"/>
          <a:stretch/>
        </p:blipFill>
        <p:spPr/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18DB0EE-0540-9B9B-89D1-43295B73C689}"/>
              </a:ext>
            </a:extLst>
          </p:cNvPr>
          <p:cNvSpPr txBox="1">
            <a:spLocks/>
          </p:cNvSpPr>
          <p:nvPr/>
        </p:nvSpPr>
        <p:spPr>
          <a:xfrm>
            <a:off x="565804" y="6123652"/>
            <a:ext cx="3143554" cy="3161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Public Sans"/>
                <a:ea typeface="Inter" panose="020B0502030000000004" pitchFamily="34" charset="0"/>
                <a:cs typeface="Inter" panose="020B0502030000000004" pitchFamily="34" charset="0"/>
              </a:rPr>
              <a:t>July 15</a:t>
            </a:r>
            <a:r>
              <a:rPr lang="en-US" sz="1600" b="1" baseline="30000">
                <a:solidFill>
                  <a:schemeClr val="tx1">
                    <a:lumMod val="50000"/>
                    <a:lumOff val="50000"/>
                  </a:schemeClr>
                </a:solidFill>
                <a:latin typeface="Public Sans"/>
                <a:ea typeface="Inter" panose="020B0502030000000004" pitchFamily="34" charset="0"/>
                <a:cs typeface="Inter" panose="020B0502030000000004" pitchFamily="34" charset="0"/>
              </a:rPr>
              <a:t>th</a:t>
            </a:r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Public Sans"/>
                <a:ea typeface="Inter" panose="020B0502030000000004" pitchFamily="34" charset="0"/>
                <a:cs typeface="Inter" panose="020B0502030000000004" pitchFamily="34" charset="0"/>
              </a:rPr>
              <a:t>, 2026</a:t>
            </a:r>
            <a:endParaRPr lang="en-US" sz="1600" b="1">
              <a:solidFill>
                <a:schemeClr val="tx1">
                  <a:lumMod val="50000"/>
                  <a:lumOff val="50000"/>
                </a:schemeClr>
              </a:solidFill>
              <a:latin typeface="Public Sans" pitchFamily="2" charset="77"/>
              <a:ea typeface="Inter" panose="020B0502030000000004" pitchFamily="34" charset="0"/>
              <a:cs typeface="Inter" panose="020B05020300000000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612F6-AE10-2561-F21B-927607FA9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42" y="576263"/>
            <a:ext cx="4038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13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4E9F2-4EA2-1393-CF09-46F340BAF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C750AB-D415-9A70-4E04-F93A0004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Public Sans"/>
              </a:rPr>
              <a:t>NYC GHG Inventory Grid Coefficient</a:t>
            </a:r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52EAA572-A99C-DFFE-1E47-9699B527D7D0}"/>
              </a:ext>
            </a:extLst>
          </p:cNvPr>
          <p:cNvSpPr txBox="1">
            <a:spLocks/>
          </p:cNvSpPr>
          <p:nvPr/>
        </p:nvSpPr>
        <p:spPr>
          <a:xfrm>
            <a:off x="6642203" y="2016372"/>
            <a:ext cx="687628" cy="1012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0B876"/>
                </a:solidFill>
                <a:latin typeface="Public Sans" pitchFamily="2" charset="77"/>
                <a:ea typeface="+mj-ea"/>
                <a:cs typeface="+mj-cs"/>
              </a:defRPr>
            </a:lvl1pPr>
          </a:lstStyle>
          <a:p>
            <a:r>
              <a:rPr lang="en-US" sz="800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821038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1E330-5612-453F-4EDC-2A0B7635F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B1C6-C4EC-06ED-CA1D-78655972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474850"/>
            <a:ext cx="11005376" cy="1325563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Where does NYC Electricity come from?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07F4-6912-4EF5-F754-0CD295C415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69FC6F-F812-3246-A890-01B61EAA138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384AA-267F-13D5-C639-391CE4C93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3" y="1656578"/>
            <a:ext cx="4108703" cy="43836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/>
              <a:t>NYC imports electricity from outside the City to meet demand</a:t>
            </a:r>
          </a:p>
          <a:p>
            <a:pPr>
              <a:lnSpc>
                <a:spcPct val="100000"/>
              </a:lnSpc>
            </a:pPr>
            <a:r>
              <a:rPr lang="en-US" sz="2000"/>
              <a:t>Most electricity generation in NYC is powered by fossil fuels</a:t>
            </a:r>
          </a:p>
          <a:p>
            <a:pPr>
              <a:lnSpc>
                <a:spcPct val="100000"/>
              </a:lnSpc>
            </a:pPr>
            <a:r>
              <a:rPr lang="en-US" sz="2000"/>
              <a:t>Transmission lines deliver electricity from fossil fuel and clean energy power plants located across New York State and New Jersey</a:t>
            </a:r>
          </a:p>
        </p:txBody>
      </p:sp>
      <p:pic>
        <p:nvPicPr>
          <p:cNvPr id="3" name="Picture 2" descr="Our Role Expanding Transmission to Meet the Needs of a Clean ...">
            <a:extLst>
              <a:ext uri="{FF2B5EF4-FFF2-40B4-BE49-F238E27FC236}">
                <a16:creationId xmlns:a16="http://schemas.microsoft.com/office/drawing/2014/main" id="{3DB63737-07C5-A4ED-E285-9D62A291B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117" y="1365028"/>
            <a:ext cx="6742307" cy="49667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85525C-CB0F-09C0-FD58-4E828EF30B78}"/>
              </a:ext>
            </a:extLst>
          </p:cNvPr>
          <p:cNvSpPr txBox="1"/>
          <p:nvPr/>
        </p:nvSpPr>
        <p:spPr>
          <a:xfrm>
            <a:off x="4953000" y="1656578"/>
            <a:ext cx="2285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/>
              <a:t>NYISO Transmission System</a:t>
            </a:r>
          </a:p>
        </p:txBody>
      </p:sp>
    </p:spTree>
    <p:extLst>
      <p:ext uri="{BB962C8B-B14F-4D97-AF65-F5344CB8AC3E}">
        <p14:creationId xmlns:p14="http://schemas.microsoft.com/office/powerpoint/2010/main" val="266462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17475-5545-754B-4BA1-D51189FB8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49" y="381173"/>
            <a:ext cx="11537474" cy="1325563"/>
          </a:xfrm>
        </p:spPr>
        <p:txBody>
          <a:bodyPr>
            <a:normAutofit/>
          </a:bodyPr>
          <a:lstStyle/>
          <a:p>
            <a:r>
              <a:rPr lang="en-US" sz="3600"/>
              <a:t>How is the NYC GHG Inventory Grid Coefficient Calculated?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C24CC0-2CBF-00C4-BE63-81633EF6F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785" y="1240701"/>
            <a:ext cx="5230271" cy="4980123"/>
          </a:xfrm>
        </p:spPr>
        <p:txBody>
          <a:bodyPr lIns="91440" tIns="45720" rIns="91440" bIns="45720" anchor="t"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input sources: </a:t>
            </a: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U.S. EPA,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Independent System Operator (NYISO)</a:t>
            </a: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Utility Data</a:t>
            </a: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Assumptions for calculating the grid’s emissions intensity: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of power generation in NYC serves NYC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of imported power from New Jersey serves NYC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remaining demand is served from a split of 60% from upstate sources and 40% from Westchester and the Hudson Valley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>
                <a:latin typeface="Calibri"/>
                <a:ea typeface="Calibri"/>
                <a:cs typeface="Times New Roman"/>
              </a:rPr>
              <a:t>Long Island power generation </a:t>
            </a:r>
            <a:r>
              <a:rPr lang="en-US" sz="1800" u="sng">
                <a:latin typeface="Calibri"/>
                <a:ea typeface="Calibri"/>
                <a:cs typeface="Times New Roman"/>
              </a:rPr>
              <a:t>does not currently</a:t>
            </a:r>
            <a:r>
              <a:rPr lang="en-US" sz="1800">
                <a:latin typeface="Calibri"/>
                <a:ea typeface="Calibri"/>
                <a:cs typeface="Times New Roman"/>
              </a:rPr>
              <a:t> serve NYC</a:t>
            </a: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C866A35-C2A7-D640-008C-3BA2BA452B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6945C-03E9-414B-8FD5-FB3B9AF5A6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FBEF2B-8AB6-0399-FA12-C492B657A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288" y="1240701"/>
            <a:ext cx="5709449" cy="49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BE172-1216-BB2A-68D4-4C7F24A15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6214A-3F7D-139B-15AD-2E59057B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49" y="381173"/>
            <a:ext cx="11286503" cy="1325563"/>
          </a:xfrm>
        </p:spPr>
        <p:txBody>
          <a:bodyPr/>
          <a:lstStyle/>
          <a:p>
            <a:r>
              <a:rPr lang="en-US"/>
              <a:t>2024 NYC Grid Coefficient Results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DF2CE6-3647-E7CB-9A12-2109E1A01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49" y="1450848"/>
            <a:ext cx="4837994" cy="4753098"/>
          </a:xfrm>
        </p:spPr>
        <p:txBody>
          <a:bodyPr lIns="91440" tIns="45720" rIns="91440" bIns="45720" anchor="t"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NYC generation</a:t>
            </a: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serves about 50-60% of NYC demand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Remaining demand is met by imports from Upstate, Westchester/Hudson Valley, and New Jersey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000">
                <a:latin typeface="Calibri"/>
                <a:ea typeface="Calibri"/>
                <a:cs typeface="Times New Roman"/>
              </a:rPr>
              <a:t>Grid is more reliant on NYC generation and NJ imports since the closure of Indian Point Nuclear Power Plant in April 2021</a:t>
            </a:r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04C8D6-DB3F-189F-2E10-881DB34ACF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6945C-03E9-414B-8FD5-FB3B9AF5A6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AC1781-ECDA-9F69-AFCC-A6E27CAB7E36}"/>
              </a:ext>
            </a:extLst>
          </p:cNvPr>
          <p:cNvGrpSpPr/>
          <p:nvPr/>
        </p:nvGrpSpPr>
        <p:grpSpPr>
          <a:xfrm>
            <a:off x="6096000" y="1079435"/>
            <a:ext cx="5318217" cy="5495924"/>
            <a:chOff x="5887812" y="977749"/>
            <a:chExt cx="5166212" cy="5477668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B3B85A48-C602-E1E1-18F3-310A744D9BE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0707542"/>
                </p:ext>
              </p:extLst>
            </p:nvPr>
          </p:nvGraphicFramePr>
          <p:xfrm>
            <a:off x="5887812" y="977749"/>
            <a:ext cx="5166212" cy="54776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963DF2B-3313-A018-C575-787A849745DF}"/>
                </a:ext>
              </a:extLst>
            </p:cNvPr>
            <p:cNvCxnSpPr>
              <a:cxnSpLocks/>
            </p:cNvCxnSpPr>
            <p:nvPr/>
          </p:nvCxnSpPr>
          <p:spPr>
            <a:xfrm>
              <a:off x="10119778" y="1740370"/>
              <a:ext cx="0" cy="391919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87070B9-1EF6-6705-1CD9-DF1A9CFB2E4C}"/>
              </a:ext>
            </a:extLst>
          </p:cNvPr>
          <p:cNvCxnSpPr>
            <a:cxnSpLocks/>
          </p:cNvCxnSpPr>
          <p:nvPr/>
        </p:nvCxnSpPr>
        <p:spPr>
          <a:xfrm>
            <a:off x="10018767" y="1844598"/>
            <a:ext cx="0" cy="393225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558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98E0D-737E-8B14-FCB8-01931134B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81148-B14D-9F9F-2543-D559B2E83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74851"/>
            <a:ext cx="11736531" cy="1037514"/>
          </a:xfrm>
        </p:spPr>
        <p:txBody>
          <a:bodyPr>
            <a:noAutofit/>
          </a:bodyPr>
          <a:lstStyle/>
          <a:p>
            <a:r>
              <a:rPr lang="en-US" sz="4000"/>
              <a:t>New Normal: Less Zero Emissions Energy on our Grid</a:t>
            </a:r>
            <a:endParaRPr lang="en-US" sz="4000" b="0" i="1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25BCBC7-AEBC-A4F9-4EC9-B1C6BB687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1512365"/>
            <a:ext cx="3214080" cy="461940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/>
              <a:t>After Indian Point Closure:</a:t>
            </a:r>
          </a:p>
          <a:p>
            <a:pPr marL="458788" lvl="1" indent="-230188">
              <a:lnSpc>
                <a:spcPct val="100000"/>
              </a:lnSpc>
            </a:pPr>
            <a:r>
              <a:rPr lang="en-US" sz="1800"/>
              <a:t>More reliance on In-City natural gas power plants and transmissions from NJ</a:t>
            </a:r>
          </a:p>
          <a:p>
            <a:pPr marL="458788" lvl="1" indent="-230188">
              <a:lnSpc>
                <a:spcPct val="100000"/>
              </a:lnSpc>
            </a:pPr>
            <a:r>
              <a:rPr lang="en-US" sz="1800"/>
              <a:t>Less available zero-emission energy sources due to transmission constraints</a:t>
            </a:r>
          </a:p>
          <a:p>
            <a:pPr>
              <a:lnSpc>
                <a:spcPct val="100000"/>
              </a:lnSpc>
            </a:pPr>
            <a:r>
              <a:rPr lang="en-US" sz="1800"/>
              <a:t>Underscores importance of Champlain Hudson Power Express (CHPE) and large-scale renewables like Empire Wind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D416-709E-93E3-11CD-B745CDE756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69FC6F-F812-3246-A890-01B61EAA1388}" type="slidenum">
              <a:rPr lang="en-US" dirty="0" smtClean="0"/>
              <a:pPr/>
              <a:t>14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0492BA-4B7F-1DF0-7FA0-CCCFC2FEBF9B}"/>
              </a:ext>
            </a:extLst>
          </p:cNvPr>
          <p:cNvGrpSpPr/>
          <p:nvPr/>
        </p:nvGrpSpPr>
        <p:grpSpPr>
          <a:xfrm>
            <a:off x="3640437" y="1512365"/>
            <a:ext cx="8349785" cy="5209110"/>
            <a:chOff x="3512928" y="1800413"/>
            <a:chExt cx="8349785" cy="4619401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A8BBD45E-44E9-9288-638E-37E08A76D7D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00395683"/>
                </p:ext>
              </p:extLst>
            </p:nvPr>
          </p:nvGraphicFramePr>
          <p:xfrm>
            <a:off x="3512928" y="1800413"/>
            <a:ext cx="8349785" cy="46194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3E01A4-BB07-E3F6-4269-A9F8D58E10E9}"/>
                </a:ext>
              </a:extLst>
            </p:cNvPr>
            <p:cNvSpPr txBox="1"/>
            <p:nvPr/>
          </p:nvSpPr>
          <p:spPr>
            <a:xfrm>
              <a:off x="8568060" y="1907772"/>
              <a:ext cx="1653093" cy="3077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/>
                <a:t>Indian Point Closure</a:t>
              </a:r>
            </a:p>
          </p:txBody>
        </p:sp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57EED153-EE0C-E0C3-551D-C49C827A63D9}"/>
                </a:ext>
              </a:extLst>
            </p:cNvPr>
            <p:cNvSpPr/>
            <p:nvPr/>
          </p:nvSpPr>
          <p:spPr>
            <a:xfrm>
              <a:off x="10714466" y="2943224"/>
              <a:ext cx="173637" cy="2431663"/>
            </a:xfrm>
            <a:prstGeom prst="rightBrace">
              <a:avLst>
                <a:gd name="adj1" fmla="val 66179"/>
                <a:gd name="adj2" fmla="val 4904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AC808C74-7DEF-3307-2077-D77F22EC2EE4}"/>
                </a:ext>
              </a:extLst>
            </p:cNvPr>
            <p:cNvSpPr/>
            <p:nvPr/>
          </p:nvSpPr>
          <p:spPr>
            <a:xfrm>
              <a:off x="10702228" y="2326580"/>
              <a:ext cx="185875" cy="616644"/>
            </a:xfrm>
            <a:prstGeom prst="rightBrace">
              <a:avLst>
                <a:gd name="adj1" fmla="val 42029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8B01E4-305B-94FF-391C-4BBE7A593F0F}"/>
                </a:ext>
              </a:extLst>
            </p:cNvPr>
            <p:cNvSpPr txBox="1"/>
            <p:nvPr/>
          </p:nvSpPr>
          <p:spPr>
            <a:xfrm>
              <a:off x="10847959" y="2326580"/>
              <a:ext cx="1014753" cy="73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20% </a:t>
              </a:r>
            </a:p>
            <a:p>
              <a:r>
                <a:rPr lang="en-US" sz="1600"/>
                <a:t>zero emissions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239CA3-8066-8CDB-4DAD-08A87B9FBE89}"/>
                </a:ext>
              </a:extLst>
            </p:cNvPr>
            <p:cNvSpPr txBox="1"/>
            <p:nvPr/>
          </p:nvSpPr>
          <p:spPr>
            <a:xfrm>
              <a:off x="10888104" y="3792756"/>
              <a:ext cx="974608" cy="736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80% fossil fuels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7092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787B8-EBD4-59FE-B889-DFE5EBB8A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7C86C-B6D3-33B9-9B2B-A3EF2201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03" y="314139"/>
            <a:ext cx="11645949" cy="1325563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Public Sans"/>
              </a:rPr>
              <a:t>How is the Inventory Coefficient Different?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DC8B92B-2BEB-AD78-9BF1-FA5C68E01E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D6945C-03E9-414B-8FD5-FB3B9AF5A6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A6FF48-EC8A-0ED1-319A-67A7362979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79027"/>
              </p:ext>
            </p:extLst>
          </p:nvPr>
        </p:nvGraphicFramePr>
        <p:xfrm>
          <a:off x="864607" y="1019784"/>
          <a:ext cx="10872689" cy="5222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064">
                  <a:extLst>
                    <a:ext uri="{9D8B030D-6E8A-4147-A177-3AD203B41FA5}">
                      <a16:colId xmlns:a16="http://schemas.microsoft.com/office/drawing/2014/main" val="3517241887"/>
                    </a:ext>
                  </a:extLst>
                </a:gridCol>
                <a:gridCol w="2829988">
                  <a:extLst>
                    <a:ext uri="{9D8B030D-6E8A-4147-A177-3AD203B41FA5}">
                      <a16:colId xmlns:a16="http://schemas.microsoft.com/office/drawing/2014/main" val="2388086453"/>
                    </a:ext>
                  </a:extLst>
                </a:gridCol>
                <a:gridCol w="2999680">
                  <a:extLst>
                    <a:ext uri="{9D8B030D-6E8A-4147-A177-3AD203B41FA5}">
                      <a16:colId xmlns:a16="http://schemas.microsoft.com/office/drawing/2014/main" val="1728540992"/>
                    </a:ext>
                  </a:extLst>
                </a:gridCol>
                <a:gridCol w="2767957">
                  <a:extLst>
                    <a:ext uri="{9D8B030D-6E8A-4147-A177-3AD203B41FA5}">
                      <a16:colId xmlns:a16="http://schemas.microsoft.com/office/drawing/2014/main" val="2611175038"/>
                    </a:ext>
                  </a:extLst>
                </a:gridCol>
              </a:tblGrid>
              <a:tr h="7277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u="none" strike="noStrike">
                          <a:effectLst/>
                        </a:rPr>
                        <a:t>NYC GHG Inventory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2F4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u="none" strike="noStrike">
                          <a:effectLst/>
                        </a:rPr>
                        <a:t>LL97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EE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u="none" strike="noStrike">
                          <a:effectLst/>
                        </a:rPr>
                        <a:t>EPA </a:t>
                      </a:r>
                      <a:r>
                        <a:rPr lang="en-US" sz="1800" b="1" u="none" strike="noStrike" err="1">
                          <a:effectLst/>
                        </a:rPr>
                        <a:t>eGrid</a:t>
                      </a:r>
                      <a:br>
                        <a:rPr lang="en-US" sz="1800" b="1" u="none" strike="noStrike">
                          <a:effectLst/>
                        </a:rPr>
                      </a:br>
                      <a:r>
                        <a:rPr lang="en-US" sz="1800" b="1" u="none" strike="noStrike">
                          <a:effectLst/>
                        </a:rPr>
                        <a:t>(NYCW Subregion)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BB9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475824"/>
                  </a:ext>
                </a:extLst>
              </a:tr>
              <a:tr h="97134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b="1" u="none" strike="noStrike">
                          <a:effectLst/>
                        </a:rPr>
                        <a:t>Generation Region Included in Coefficient: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NYC &amp; Westchester Generation + NJ and Upstate Imports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F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NYC &amp; Westchester </a:t>
                      </a:r>
                    </a:p>
                    <a:p>
                      <a:pPr algn="l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Generation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0F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NYC &amp; Westchester Generation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AD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324375"/>
                  </a:ext>
                </a:extLst>
              </a:tr>
              <a:tr h="239818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b="1" u="none" strike="noStrike">
                          <a:effectLst/>
                        </a:rPr>
                        <a:t>Purpose: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 retrospective modeling of generation, transmission, and electricity imports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F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Default LL97 compliance coefficient fixed in 2019 to provide regulatory certainty and support building capital-planning cycles. Note: established while Indian Point was operational and does not represent today’s grid mix.</a:t>
                      </a:r>
                    </a:p>
                    <a:p>
                      <a:pPr algn="l" fontAlgn="ctr">
                        <a:buNone/>
                      </a:pP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0F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US regional zones developed by EPA to track power plant emissions within set subregions.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AD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191430"/>
                  </a:ext>
                </a:extLst>
              </a:tr>
              <a:tr h="104495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Applicable Data Year</a:t>
                      </a:r>
                    </a:p>
                  </a:txBody>
                  <a:tcPr marL="45720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2024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BF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800" u="none" strike="noStrike">
                        <a:effectLst/>
                      </a:endParaRPr>
                    </a:p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2024 – 2029* </a:t>
                      </a:r>
                      <a:br>
                        <a:rPr lang="en-US" sz="1800" u="none" strike="noStrike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</a:rPr>
                        <a:t>(based on 2017-18 estimates)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0F8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2023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AD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6265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FDC5F3-755E-5137-9F85-A94B5BDFFDB1}"/>
              </a:ext>
            </a:extLst>
          </p:cNvPr>
          <p:cNvSpPr txBox="1"/>
          <p:nvPr/>
        </p:nvSpPr>
        <p:spPr>
          <a:xfrm>
            <a:off x="706612" y="6512365"/>
            <a:ext cx="11394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*</a:t>
            </a:r>
            <a:r>
              <a:rPr lang="en-US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0.000288962 </a:t>
            </a:r>
            <a:r>
              <a:rPr lang="en-US" sz="12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tCO₂e</a:t>
            </a:r>
            <a:r>
              <a:rPr lang="en-US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/kWh for compliance years 2024–2029; numerically consistent with EPA eGRID2016 NYCW Subregion data published in 2018.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13715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102D-E6E9-EE31-FA02-1E32F000D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74850"/>
            <a:ext cx="10988040" cy="1325563"/>
          </a:xfrm>
        </p:spPr>
        <p:txBody>
          <a:bodyPr/>
          <a:lstStyle/>
          <a:p>
            <a:r>
              <a:rPr lang="en-US"/>
              <a:t>Look Ahead for the NYC Electricity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890B0-CFCE-90D9-0AF2-9717AC7B4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709586"/>
            <a:ext cx="5644896" cy="4128505"/>
          </a:xfrm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Public Sans"/>
              </a:rPr>
              <a:t>Champlain Hudson Power Express (CHPE) became operational in May 2026 delivering 1,250 MW of power annually</a:t>
            </a:r>
            <a:endParaRPr lang="en-US" sz="1800"/>
          </a:p>
          <a:p>
            <a:pPr>
              <a:lnSpc>
                <a:spcPct val="100000"/>
              </a:lnSpc>
            </a:pPr>
            <a:r>
              <a:rPr lang="en-US" sz="1800">
                <a:latin typeface="Public Sans"/>
              </a:rPr>
              <a:t>Empire Wind 1 is expected to become operational in 2027 delivering 810 MW of power annually</a:t>
            </a:r>
            <a:endParaRPr lang="en-US" sz="1800"/>
          </a:p>
          <a:p>
            <a:pPr>
              <a:lnSpc>
                <a:spcPct val="100000"/>
              </a:lnSpc>
            </a:pPr>
            <a:r>
              <a:rPr lang="en-US" sz="1800"/>
              <a:t>Interim emissions reductions goals are here and fast approaching</a:t>
            </a:r>
          </a:p>
          <a:p>
            <a:pPr>
              <a:lnSpc>
                <a:spcPct val="100000"/>
              </a:lnSpc>
            </a:pPr>
            <a:r>
              <a:rPr lang="en-US" sz="1800">
                <a:latin typeface="Public Sans"/>
              </a:rPr>
              <a:t>It's crucial to reflect developments to the electric grid in the NYC GHG Inventory Grid Coefficient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1B5DB-928B-28F4-DA65-026B2D356E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69FC6F-F812-3246-A890-01B61EAA138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Securing financial close for Empire Wind 1 - Empire Wind">
            <a:extLst>
              <a:ext uri="{FF2B5EF4-FFF2-40B4-BE49-F238E27FC236}">
                <a16:creationId xmlns:a16="http://schemas.microsoft.com/office/drawing/2014/main" id="{110FFBFB-AB5F-C243-2578-7DBEA95D1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024" y="4027520"/>
            <a:ext cx="4469549" cy="2511392"/>
          </a:xfrm>
          <a:prstGeom prst="rect">
            <a:avLst/>
          </a:prstGeom>
        </p:spPr>
      </p:pic>
      <p:pic>
        <p:nvPicPr>
          <p:cNvPr id="7" name="Picture 6" descr="NYC's big, clean power line is officially up and… | Canary Media">
            <a:extLst>
              <a:ext uri="{FF2B5EF4-FFF2-40B4-BE49-F238E27FC236}">
                <a16:creationId xmlns:a16="http://schemas.microsoft.com/office/drawing/2014/main" id="{9E4E0D8D-2E67-B23D-A8E9-276F39BF4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589" y="1273207"/>
            <a:ext cx="4443984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18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7FB1607C-49F1-F066-A166-D4225A303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804" y="4107818"/>
            <a:ext cx="6672278" cy="168338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>
                <a:latin typeface="Public Sans SemiBold"/>
              </a:rPr>
              <a:t>Isabela Brown</a:t>
            </a:r>
          </a:p>
          <a:p>
            <a:r>
              <a:rPr lang="en-US" b="1">
                <a:latin typeface="Public Sans SemiBold"/>
              </a:rPr>
              <a:t>Senior Policy Advisor, ibrown@climate.nyc.gov</a:t>
            </a:r>
          </a:p>
          <a:p>
            <a:endParaRPr lang="en-US" b="1">
              <a:latin typeface="Public Sans SemiBold"/>
            </a:endParaRPr>
          </a:p>
          <a:p>
            <a:r>
              <a:rPr lang="en-US" b="1">
                <a:latin typeface="Public Sans SemiBold"/>
              </a:rPr>
              <a:t>Anthony Perez</a:t>
            </a:r>
          </a:p>
          <a:p>
            <a:r>
              <a:rPr lang="en-US" b="1">
                <a:latin typeface="Public Sans SemiBold"/>
              </a:rPr>
              <a:t>Policy Advisor, anperez@climate.nyc.gov</a:t>
            </a:r>
            <a:endParaRPr lang="en-US" b="1">
              <a:latin typeface="Public Sans SemiBold" pitchFamily="2" charset="77"/>
            </a:endParaRPr>
          </a:p>
        </p:txBody>
      </p:sp>
      <p:pic>
        <p:nvPicPr>
          <p:cNvPr id="12" name="Picture Placeholder 11" descr="A picture containing solar cell, outdoor object, outdoor, close&#10;&#10;Description automatically generated">
            <a:extLst>
              <a:ext uri="{FF2B5EF4-FFF2-40B4-BE49-F238E27FC236}">
                <a16:creationId xmlns:a16="http://schemas.microsoft.com/office/drawing/2014/main" id="{D650DE6E-5A7B-D503-35D7-93247EADC9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097" r="1097"/>
          <a:stretch>
            <a:fillRect/>
          </a:stretch>
        </p:blipFill>
        <p:spPr/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18DB0EE-0540-9B9B-89D1-43295B73C689}"/>
              </a:ext>
            </a:extLst>
          </p:cNvPr>
          <p:cNvSpPr txBox="1">
            <a:spLocks/>
          </p:cNvSpPr>
          <p:nvPr/>
        </p:nvSpPr>
        <p:spPr>
          <a:xfrm>
            <a:off x="565804" y="6123652"/>
            <a:ext cx="3143554" cy="3161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Public Sans"/>
              </a:rPr>
              <a:t>July 2026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612F6-AE10-2561-F21B-927607FA9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42" y="576263"/>
            <a:ext cx="4038600" cy="4064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074239D1-0D48-1C32-BF58-8B69854E8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98525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5EC289-7C4C-7176-A870-1BB3A34E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ffectLst/>
                <a:latin typeface="Public Sans"/>
              </a:rPr>
              <a:t>Questions </a:t>
            </a:r>
            <a:r>
              <a:rPr lang="en-US">
                <a:latin typeface="Public Sans"/>
              </a:rPr>
              <a:t>&amp; </a:t>
            </a:r>
            <a:r>
              <a:rPr lang="en-US">
                <a:effectLst/>
                <a:latin typeface="Public Sans"/>
              </a:rPr>
              <a:t>Discussion</a:t>
            </a:r>
            <a:endParaRPr lang="en-US">
              <a:latin typeface="Public Sans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A6EA0DB-23BD-C110-7D58-4881ACFCBE70}"/>
              </a:ext>
            </a:extLst>
          </p:cNvPr>
          <p:cNvSpPr txBox="1">
            <a:spLocks/>
          </p:cNvSpPr>
          <p:nvPr/>
        </p:nvSpPr>
        <p:spPr>
          <a:xfrm>
            <a:off x="6642203" y="2016372"/>
            <a:ext cx="687628" cy="1012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0B876"/>
                </a:solidFill>
                <a:latin typeface="Public Sans" pitchFamily="2" charset="77"/>
                <a:ea typeface="+mj-ea"/>
                <a:cs typeface="+mj-cs"/>
              </a:defRPr>
            </a:lvl1pPr>
          </a:lstStyle>
          <a:p>
            <a:r>
              <a:rPr lang="en-US" sz="800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83943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40438-A143-9ADE-C32D-DD86010F0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249D83-60C2-A341-FDB6-5F1CC0903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ffectLst/>
              </a:rPr>
              <a:t>Appendix</a:t>
            </a:r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EC7B2BF-2C7C-946B-614F-6E32737F6084}"/>
              </a:ext>
            </a:extLst>
          </p:cNvPr>
          <p:cNvSpPr txBox="1">
            <a:spLocks/>
          </p:cNvSpPr>
          <p:nvPr/>
        </p:nvSpPr>
        <p:spPr>
          <a:xfrm>
            <a:off x="6642203" y="2016372"/>
            <a:ext cx="687628" cy="1012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0B876"/>
                </a:solidFill>
                <a:latin typeface="Public Sans" pitchFamily="2" charset="77"/>
                <a:ea typeface="+mj-ea"/>
                <a:cs typeface="+mj-cs"/>
              </a:defRPr>
            </a:lvl1pPr>
          </a:lstStyle>
          <a:p>
            <a:r>
              <a:rPr lang="en-US" sz="800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25903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AB06C7B-F3A2-5693-1D76-37F5C83A9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9EE9DA1-6D9C-5545-8A6E-0F7BAD6F0C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D6945C-03E9-414B-8FD5-FB3B9AF5A62B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Placeholder 13" descr="A group of people walking on a bridge over a river with a city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3BAFA197-2A11-7994-186E-FCD1F8A8DC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417" r="13417"/>
          <a:stretch>
            <a:fillRect/>
          </a:stretch>
        </p:blipFill>
        <p:spPr>
          <a:xfrm>
            <a:off x="695736" y="1742498"/>
            <a:ext cx="4855053" cy="371506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CB0FF40-D44E-29A5-29D4-EF92C46EF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103" y="2358535"/>
            <a:ext cx="477812" cy="650468"/>
          </a:xfrm>
          <a:prstGeom prst="rect">
            <a:avLst/>
          </a:prstGeom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1C9A79F1-77D2-7505-31D7-F87E57C28645}"/>
              </a:ext>
            </a:extLst>
          </p:cNvPr>
          <p:cNvSpPr txBox="1">
            <a:spLocks/>
          </p:cNvSpPr>
          <p:nvPr/>
        </p:nvSpPr>
        <p:spPr>
          <a:xfrm>
            <a:off x="6641213" y="3104623"/>
            <a:ext cx="4793743" cy="4858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ublic Sans" pitchFamily="2" charset="77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ublic Sans" pitchFamily="2" charset="77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ublic Sans" pitchFamily="2" charset="77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ublic Sans" pitchFamily="2" charset="77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ublic Sans" pitchFamily="2" charset="77"/>
                <a:ea typeface="Inter" panose="020B0502030000000004" pitchFamily="34" charset="0"/>
                <a:cs typeface="Inter" panose="020B050203000000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latin typeface="Public Sans"/>
              </a:rPr>
              <a:t>Inventory Methodology</a:t>
            </a:r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B87AA01-0842-A4A8-65CD-61611488E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588" y="2961617"/>
            <a:ext cx="477812" cy="650468"/>
          </a:xfrm>
          <a:prstGeom prst="rect">
            <a:avLst/>
          </a:prstGeom>
        </p:spPr>
      </p:pic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1A8DE3B0-2CAF-5766-CF5F-526F82B9A593}"/>
              </a:ext>
            </a:extLst>
          </p:cNvPr>
          <p:cNvSpPr txBox="1">
            <a:spLocks/>
          </p:cNvSpPr>
          <p:nvPr/>
        </p:nvSpPr>
        <p:spPr>
          <a:xfrm>
            <a:off x="6641213" y="2501541"/>
            <a:ext cx="4627298" cy="4858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ublic Sans" pitchFamily="2" charset="77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ublic Sans" pitchFamily="2" charset="77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ublic Sans" pitchFamily="2" charset="77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ublic Sans" pitchFamily="2" charset="77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ublic Sans" pitchFamily="2" charset="77"/>
                <a:ea typeface="Inter" panose="020B0502030000000004" pitchFamily="34" charset="0"/>
                <a:cs typeface="Inter" panose="020B050203000000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latin typeface="Public Sans"/>
              </a:rPr>
              <a:t>2024 Emissions Results</a:t>
            </a:r>
            <a:endParaRPr lang="en-US" sz="240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D4FA031-BEB0-D764-6395-0B44901E7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102" y="4172867"/>
            <a:ext cx="477812" cy="650468"/>
          </a:xfrm>
          <a:prstGeom prst="rect">
            <a:avLst/>
          </a:prstGeom>
        </p:spPr>
      </p:pic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84429F4-F332-FDCE-894B-67643EBB2DC5}"/>
              </a:ext>
            </a:extLst>
          </p:cNvPr>
          <p:cNvSpPr txBox="1">
            <a:spLocks/>
          </p:cNvSpPr>
          <p:nvPr/>
        </p:nvSpPr>
        <p:spPr>
          <a:xfrm>
            <a:off x="6686539" y="4355104"/>
            <a:ext cx="4627298" cy="4858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ublic Sans" pitchFamily="2" charset="77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ublic Sans" pitchFamily="2" charset="77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ublic Sans" pitchFamily="2" charset="77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ublic Sans" pitchFamily="2" charset="77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ublic Sans" pitchFamily="2" charset="77"/>
                <a:ea typeface="Inter" panose="020B0502030000000004" pitchFamily="34" charset="0"/>
                <a:cs typeface="Inter" panose="020B050203000000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latin typeface="Public Sans"/>
              </a:rPr>
              <a:t>Questions &amp; Discussion</a:t>
            </a:r>
            <a:endParaRPr lang="en-US" sz="2400"/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CAE7DA1E-A499-9D48-0974-2011274D9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102" y="3598861"/>
            <a:ext cx="477812" cy="650468"/>
          </a:xfrm>
          <a:prstGeom prst="rect">
            <a:avLst/>
          </a:prstGeom>
        </p:spPr>
      </p:pic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215A7522-9C62-5962-0187-8CB46D0734E4}"/>
              </a:ext>
            </a:extLst>
          </p:cNvPr>
          <p:cNvSpPr txBox="1">
            <a:spLocks/>
          </p:cNvSpPr>
          <p:nvPr/>
        </p:nvSpPr>
        <p:spPr>
          <a:xfrm>
            <a:off x="6641213" y="3707705"/>
            <a:ext cx="4627298" cy="4858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ublic Sans" pitchFamily="2" charset="77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ublic Sans" pitchFamily="2" charset="77"/>
                <a:ea typeface="Inter" panose="020B0502030000000004" pitchFamily="34" charset="0"/>
                <a:cs typeface="Inter" panose="020B05020300000000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ublic Sans" pitchFamily="2" charset="77"/>
                <a:ea typeface="Inter" panose="020B0502030000000004" pitchFamily="34" charset="0"/>
                <a:cs typeface="Inter" panose="020B05020300000000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ublic Sans" pitchFamily="2" charset="77"/>
                <a:ea typeface="Inter" panose="020B0502030000000004" pitchFamily="34" charset="0"/>
                <a:cs typeface="Inter" panose="020B05020300000000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ublic Sans" pitchFamily="2" charset="77"/>
                <a:ea typeface="Inter" panose="020B0502030000000004" pitchFamily="34" charset="0"/>
                <a:cs typeface="Inter" panose="020B050203000000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>
                <a:latin typeface="Public Sans"/>
              </a:rPr>
              <a:t>NYC GHG Inventory Grid Coefficient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0437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E7A30-9FD8-8155-D856-F0E7540C7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511FC-BF0E-532B-9BF1-901F9C0C4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" y="293875"/>
            <a:ext cx="11709807" cy="1325563"/>
          </a:xfrm>
        </p:spPr>
        <p:txBody>
          <a:bodyPr>
            <a:noAutofit/>
          </a:bodyPr>
          <a:lstStyle/>
          <a:p>
            <a:r>
              <a:rPr lang="en-US" sz="3800">
                <a:latin typeface="Public Sans"/>
              </a:rPr>
              <a:t>NYC Buildings are More Energy Efficient Than Ever Before</a:t>
            </a:r>
            <a:br>
              <a:rPr lang="en-US" sz="3800">
                <a:latin typeface="Public Sans"/>
              </a:rPr>
            </a:br>
            <a:endParaRPr lang="en-US" sz="3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AEFAD-4F36-4431-CAF7-DB0D6D47E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16" y="1431759"/>
            <a:ext cx="3840479" cy="47528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>
                <a:latin typeface="Public Sans"/>
              </a:rPr>
              <a:t>Buildings are our largest source (70%) of citywide emissions and emission reductions</a:t>
            </a:r>
          </a:p>
          <a:p>
            <a:pPr>
              <a:lnSpc>
                <a:spcPct val="100000"/>
              </a:lnSpc>
            </a:pPr>
            <a:r>
              <a:rPr lang="en-US" sz="1800">
                <a:latin typeface="Public Sans"/>
              </a:rPr>
              <a:t>NYC building energy usage is at all time low</a:t>
            </a:r>
          </a:p>
          <a:p>
            <a:pPr>
              <a:lnSpc>
                <a:spcPct val="100000"/>
              </a:lnSpc>
            </a:pPr>
            <a:r>
              <a:rPr lang="en-US" sz="1800">
                <a:latin typeface="Public Sans"/>
              </a:rPr>
              <a:t>Building energy decreases driven by:</a:t>
            </a:r>
          </a:p>
          <a:p>
            <a:pPr lvl="1">
              <a:lnSpc>
                <a:spcPct val="100000"/>
              </a:lnSpc>
            </a:pPr>
            <a:r>
              <a:rPr lang="en-US" sz="1800">
                <a:latin typeface="Public Sans"/>
              </a:rPr>
              <a:t>Over 70% reduction in fuel oil since 2005 due to phase out legislation</a:t>
            </a:r>
          </a:p>
          <a:p>
            <a:pPr lvl="1">
              <a:lnSpc>
                <a:spcPct val="100000"/>
              </a:lnSpc>
            </a:pPr>
            <a:r>
              <a:rPr lang="en-US" sz="1800">
                <a:latin typeface="Public Sans"/>
              </a:rPr>
              <a:t>Lowest natural gas use in the last decade</a:t>
            </a:r>
          </a:p>
          <a:p>
            <a:pPr lvl="1">
              <a:lnSpc>
                <a:spcPct val="100000"/>
              </a:lnSpc>
            </a:pPr>
            <a:r>
              <a:rPr lang="en-US" sz="1800">
                <a:latin typeface="Public Sans"/>
              </a:rPr>
              <a:t>Pandemic-driven drops in commercial building electricity usage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37B34-0CBE-6540-8030-A128D8FB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69FC6F-F812-3246-A890-01B61EAA1388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E2704C6-A6B1-6A94-364E-0FAE63D4F0F9}"/>
              </a:ext>
              <a:ext uri="{147F2762-F138-4A5C-976F-8EAC2B608ADB}">
                <a16:predDERef xmlns:a16="http://schemas.microsoft.com/office/drawing/2014/main" pred="{E59D987B-459D-B742-A8BE-E782BCBD5E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202289"/>
              </p:ext>
            </p:extLst>
          </p:nvPr>
        </p:nvGraphicFramePr>
        <p:xfrm>
          <a:off x="4454229" y="1097280"/>
          <a:ext cx="7233755" cy="5466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7831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3B101-4020-E910-5DB7-C6F373AA7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D1516-070D-9B43-274F-BEFECA6A1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272202"/>
            <a:ext cx="10833999" cy="1325563"/>
          </a:xfrm>
        </p:spPr>
        <p:txBody>
          <a:bodyPr>
            <a:normAutofit/>
          </a:bodyPr>
          <a:lstStyle/>
          <a:p>
            <a:r>
              <a:rPr lang="en-US">
                <a:latin typeface="Public Sans"/>
              </a:rPr>
              <a:t>Natural Gas Usage at its Lowest in the Last Decade</a:t>
            </a:r>
            <a:br>
              <a:rPr lang="en-US">
                <a:latin typeface="Public Sans"/>
              </a:rPr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46648-E4C9-CBB5-7D03-77FF7FBE8C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951384" y="6350747"/>
            <a:ext cx="2743200" cy="365125"/>
          </a:xfrm>
        </p:spPr>
        <p:txBody>
          <a:bodyPr/>
          <a:lstStyle/>
          <a:p>
            <a:fld id="{8969FC6F-F812-3246-A890-01B61EAA138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4C6908DD-2EDC-6AAC-AE6F-46B9917B5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696087"/>
            <a:ext cx="4324792" cy="367908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800" dirty="0">
                <a:latin typeface="Public Sans"/>
              </a:rPr>
              <a:t>Beyond weather, pandemic, and population impacts, natural gas is still reducing for both utilities due to efficiency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800" dirty="0">
                <a:latin typeface="Public Sans"/>
              </a:rPr>
              <a:t>Reductions driven by a steep decline in residential natural gas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800" dirty="0">
                <a:latin typeface="Public Sans"/>
              </a:rPr>
              <a:t>Total natural gas consumption reductions are consistent across utilities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1800" dirty="0">
                <a:latin typeface="Public Sans"/>
              </a:rPr>
              <a:t>National Grid: -16% from 2023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1800" dirty="0">
                <a:latin typeface="Public Sans"/>
              </a:rPr>
              <a:t>Con Ed: -13% from 2023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5EE7F70-5CAE-9BF0-1CC9-FDA36024BD51}"/>
              </a:ext>
              <a:ext uri="{147F2762-F138-4A5C-976F-8EAC2B608ADB}">
                <a16:predDERef xmlns:a16="http://schemas.microsoft.com/office/drawing/2014/main" pred="{9E2704C6-A6B1-6A94-364E-0FAE63D4F0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190173"/>
              </p:ext>
            </p:extLst>
          </p:nvPr>
        </p:nvGraphicFramePr>
        <p:xfrm>
          <a:off x="5305154" y="934983"/>
          <a:ext cx="6018340" cy="5650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3E7FBD-025F-9749-2591-FDF36B749589}"/>
              </a:ext>
            </a:extLst>
          </p:cNvPr>
          <p:cNvSpPr/>
          <p:nvPr/>
        </p:nvSpPr>
        <p:spPr>
          <a:xfrm>
            <a:off x="8129315" y="1948657"/>
            <a:ext cx="3072697" cy="4123264"/>
          </a:xfrm>
          <a:prstGeom prst="roundRect">
            <a:avLst>
              <a:gd name="adj" fmla="val 5460"/>
            </a:avLst>
          </a:prstGeom>
          <a:solidFill>
            <a:schemeClr val="accent2">
              <a:lumMod val="20000"/>
              <a:lumOff val="80000"/>
              <a:alpha val="34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EB0CC7-E364-7174-4DF0-B177C38D1807}"/>
              </a:ext>
            </a:extLst>
          </p:cNvPr>
          <p:cNvCxnSpPr>
            <a:cxnSpLocks/>
          </p:cNvCxnSpPr>
          <p:nvPr/>
        </p:nvCxnSpPr>
        <p:spPr>
          <a:xfrm flipH="1">
            <a:off x="8219061" y="2901325"/>
            <a:ext cx="31941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AD8E243-389D-E6C9-A23A-4C79DEDDDD4F}"/>
              </a:ext>
            </a:extLst>
          </p:cNvPr>
          <p:cNvSpPr/>
          <p:nvPr/>
        </p:nvSpPr>
        <p:spPr>
          <a:xfrm>
            <a:off x="11413240" y="2499141"/>
            <a:ext cx="649834" cy="40218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Decade</a:t>
            </a:r>
            <a:endParaRPr lang="en-US" sz="120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en-US" sz="1200">
                <a:solidFill>
                  <a:schemeClr val="tx1"/>
                </a:solidFill>
              </a:rPr>
              <a:t>low</a:t>
            </a:r>
            <a:endParaRPr lang="en-US" sz="1200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469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1BBD0-0C6C-1A7A-47F3-3BD988158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840B5-C977-0436-A22E-B765E7B6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" y="270879"/>
            <a:ext cx="11721999" cy="1312648"/>
          </a:xfrm>
        </p:spPr>
        <p:txBody>
          <a:bodyPr>
            <a:normAutofit fontScale="90000"/>
          </a:bodyPr>
          <a:lstStyle/>
          <a:p>
            <a:r>
              <a:rPr lang="en-US"/>
              <a:t>New Normal: Commercial Building Electricity Usage Remains Consistently Below Pre-Pandemic</a:t>
            </a:r>
            <a:r>
              <a:rPr lang="en-US" baseline="0"/>
              <a:t> Levels</a:t>
            </a:r>
            <a:br>
              <a:rPr lang="en-US"/>
            </a:b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CA7148-D019-EF33-4885-6DFE96983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4" y="1583527"/>
            <a:ext cx="5376672" cy="46267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800" dirty="0"/>
              <a:t>Impact of the pandemic on businesses and </a:t>
            </a:r>
            <a:r>
              <a:rPr lang="en-US" sz="1800" b="1" dirty="0"/>
              <a:t>commercial sector drove over half of the electricity reductions</a:t>
            </a:r>
            <a:r>
              <a:rPr lang="en-US" sz="1800" dirty="0"/>
              <a:t> since 2019, largely due to: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1800" b="1" dirty="0"/>
              <a:t>Smarter operations: </a:t>
            </a:r>
            <a:r>
              <a:rPr lang="en-US" sz="1800" dirty="0"/>
              <a:t>Modified or shortened hours of operation reducing energy usage (i.e. shutting off building systems overnight)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1800" b="1" dirty="0"/>
              <a:t>Energy Efficiency Upgrades: </a:t>
            </a:r>
            <a:r>
              <a:rPr lang="en-US" sz="1800" dirty="0"/>
              <a:t>Many buildings completed long-overdue commercial energy efficiency upgrades during the pandemic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1800" b="1" dirty="0"/>
              <a:t>More vacancy: </a:t>
            </a:r>
            <a:r>
              <a:rPr lang="en-US" sz="1800" dirty="0"/>
              <a:t>There are twice as many vacant offices as in 2019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800" dirty="0"/>
              <a:t>Trend is consistent even when normalizing for building square footage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800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C628F-C609-FE56-1B51-003CF47C8E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69FC6F-F812-3246-A890-01B61EAA1388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B24CBB-4F03-019E-2949-D2BDA78C63C6}"/>
              </a:ext>
              <a:ext uri="{147F2762-F138-4A5C-976F-8EAC2B608ADB}">
                <a16:predDERef xmlns:a16="http://schemas.microsoft.com/office/drawing/2014/main" pred="{CCACC9F1-9C9F-4B8E-AB62-DEFB935C45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502708"/>
              </p:ext>
            </p:extLst>
          </p:nvPr>
        </p:nvGraphicFramePr>
        <p:xfrm>
          <a:off x="5884929" y="1461200"/>
          <a:ext cx="6038847" cy="501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599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5EC289-7C4C-7176-A870-1BB3A34E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Public Sans"/>
              </a:rPr>
              <a:t>2024 Greenhouse Gas Emissions Results</a:t>
            </a:r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A6EA0DB-23BD-C110-7D58-4881ACFCBE70}"/>
              </a:ext>
            </a:extLst>
          </p:cNvPr>
          <p:cNvSpPr txBox="1">
            <a:spLocks/>
          </p:cNvSpPr>
          <p:nvPr/>
        </p:nvSpPr>
        <p:spPr>
          <a:xfrm>
            <a:off x="6642203" y="2016372"/>
            <a:ext cx="687628" cy="1012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0B876"/>
                </a:solidFill>
                <a:latin typeface="Public Sans" pitchFamily="2" charset="77"/>
                <a:ea typeface="+mj-ea"/>
                <a:cs typeface="+mj-cs"/>
              </a:defRPr>
            </a:lvl1pPr>
          </a:lstStyle>
          <a:p>
            <a:r>
              <a:rPr lang="en-US" sz="800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36574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C3BC3-B6B8-1A3B-73A2-15B014D54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5B575-6993-4593-BF65-1D62328CA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67" y="317523"/>
            <a:ext cx="11050814" cy="796067"/>
          </a:xfrm>
        </p:spPr>
        <p:txBody>
          <a:bodyPr>
            <a:normAutofit/>
          </a:bodyPr>
          <a:lstStyle/>
          <a:p>
            <a:r>
              <a:rPr lang="en-US" sz="4000">
                <a:latin typeface="Public Sans"/>
              </a:rPr>
              <a:t>Citywide Inventory Takeaways </a:t>
            </a:r>
            <a:endParaRPr lang="en-US" sz="4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728CF-C90A-0B6B-77D6-E165028D5B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69FC6F-F812-3246-A890-01B61EAA1388}" type="slidenum">
              <a:rPr lang="en-US" dirty="0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3003B-488D-6A9D-B70C-1A874E0D509B}"/>
              </a:ext>
            </a:extLst>
          </p:cNvPr>
          <p:cNvSpPr txBox="1"/>
          <p:nvPr/>
        </p:nvSpPr>
        <p:spPr>
          <a:xfrm>
            <a:off x="494569" y="1024621"/>
            <a:ext cx="491867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>
                <a:latin typeface="Public Sans"/>
              </a:rPr>
              <a:t>There was a 5% decrease in greenhouse gas emissions since 2023 driven by fuel oil and natural gas reductions in buildings.</a:t>
            </a:r>
            <a:endParaRPr lang="en-US">
              <a:latin typeface="Public Sans"/>
              <a:ea typeface="Calibri"/>
              <a:cs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C70DC7-8E09-6991-B1EA-226EC76BD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189741"/>
              </p:ext>
            </p:extLst>
          </p:nvPr>
        </p:nvGraphicFramePr>
        <p:xfrm>
          <a:off x="494569" y="2191791"/>
          <a:ext cx="4918679" cy="38310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5721">
                  <a:extLst>
                    <a:ext uri="{9D8B030D-6E8A-4147-A177-3AD203B41FA5}">
                      <a16:colId xmlns:a16="http://schemas.microsoft.com/office/drawing/2014/main" val="1018254563"/>
                    </a:ext>
                  </a:extLst>
                </a:gridCol>
                <a:gridCol w="1560576">
                  <a:extLst>
                    <a:ext uri="{9D8B030D-6E8A-4147-A177-3AD203B41FA5}">
                      <a16:colId xmlns:a16="http://schemas.microsoft.com/office/drawing/2014/main" val="1776579733"/>
                    </a:ext>
                  </a:extLst>
                </a:gridCol>
                <a:gridCol w="1992382">
                  <a:extLst>
                    <a:ext uri="{9D8B030D-6E8A-4147-A177-3AD203B41FA5}">
                      <a16:colId xmlns:a16="http://schemas.microsoft.com/office/drawing/2014/main" val="1322265013"/>
                    </a:ext>
                  </a:extLst>
                </a:gridCol>
              </a:tblGrid>
              <a:tr h="585637">
                <a:tc>
                  <a:txBody>
                    <a:bodyPr/>
                    <a:lstStyle/>
                    <a:p>
                      <a:r>
                        <a:rPr lang="en-US" sz="1400">
                          <a:latin typeface="Public Sans"/>
                        </a:rPr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Public Sans"/>
                        </a:rPr>
                        <a:t>Emissions Change from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Public Sans"/>
                        </a:rPr>
                        <a:t>Drivers of Change from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172049"/>
                  </a:ext>
                </a:extLst>
              </a:tr>
              <a:tr h="832977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Public Sans"/>
                        </a:rPr>
                        <a:t>Buildings</a:t>
                      </a:r>
                    </a:p>
                  </a:txBody>
                  <a:tcPr>
                    <a:solidFill>
                      <a:srgbClr val="0041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Public Sans"/>
                        </a:rPr>
                        <a:t>Decreased</a:t>
                      </a:r>
                    </a:p>
                  </a:txBody>
                  <a:tcPr>
                    <a:solidFill>
                      <a:srgbClr val="0041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  <a:latin typeface="Public Sans"/>
                        </a:rPr>
                        <a:t>Natural gas and fuel oil reductions</a:t>
                      </a:r>
                    </a:p>
                  </a:txBody>
                  <a:tcPr>
                    <a:solidFill>
                      <a:srgbClr val="0041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24743"/>
                  </a:ext>
                </a:extLst>
              </a:tr>
              <a:tr h="1006897">
                <a:tc>
                  <a:txBody>
                    <a:bodyPr/>
                    <a:lstStyle/>
                    <a:p>
                      <a:r>
                        <a:rPr lang="en-US" sz="1400">
                          <a:latin typeface="Public Sans"/>
                        </a:rPr>
                        <a:t>Transportation</a:t>
                      </a:r>
                    </a:p>
                  </a:txBody>
                  <a:tcPr>
                    <a:solidFill>
                      <a:srgbClr val="3BB8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Public Sans"/>
                        </a:rPr>
                        <a:t>Largely Stayed the Same</a:t>
                      </a:r>
                    </a:p>
                  </a:txBody>
                  <a:tcPr>
                    <a:solidFill>
                      <a:srgbClr val="3BB8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Public Sans"/>
                        </a:rPr>
                        <a:t>Increased both heavy duty traffic and for-hire electrification</a:t>
                      </a:r>
                    </a:p>
                  </a:txBody>
                  <a:tcPr>
                    <a:solidFill>
                      <a:srgbClr val="3BB8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471315"/>
                  </a:ext>
                </a:extLst>
              </a:tr>
              <a:tr h="832977">
                <a:tc>
                  <a:txBody>
                    <a:bodyPr/>
                    <a:lstStyle/>
                    <a:p>
                      <a:r>
                        <a:rPr lang="en-US" sz="1400">
                          <a:latin typeface="Public Sans"/>
                        </a:rPr>
                        <a:t>Waste</a:t>
                      </a:r>
                    </a:p>
                  </a:txBody>
                  <a:tcPr>
                    <a:solidFill>
                      <a:srgbClr val="AEEEE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latin typeface="Public Sans"/>
                        </a:rPr>
                        <a:t>Increased</a:t>
                      </a:r>
                    </a:p>
                  </a:txBody>
                  <a:tcPr>
                    <a:solidFill>
                      <a:srgbClr val="AEEEE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latin typeface="Public Sans"/>
                        </a:rPr>
                        <a:t>Increased landfilled waste while organics processing expanded</a:t>
                      </a:r>
                    </a:p>
                  </a:txBody>
                  <a:tcPr>
                    <a:solidFill>
                      <a:srgbClr val="AEE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437744"/>
                  </a:ext>
                </a:extLst>
              </a:tr>
              <a:tr h="572569">
                <a:tc>
                  <a:txBody>
                    <a:bodyPr/>
                    <a:lstStyle/>
                    <a:p>
                      <a:r>
                        <a:rPr lang="en-US" sz="1400">
                          <a:latin typeface="Public Sans"/>
                        </a:rPr>
                        <a:t>Total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latin typeface="Public Sans"/>
                        </a:rPr>
                        <a:t>Decreased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Public Sans"/>
                        </a:rPr>
                        <a:t>Natural gas and fuel oil reductions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26796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AAC11A0-508D-AD36-0461-280616F34A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096470"/>
              </p:ext>
            </p:extLst>
          </p:nvPr>
        </p:nvGraphicFramePr>
        <p:xfrm>
          <a:off x="5705855" y="1113590"/>
          <a:ext cx="6284367" cy="533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9657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2E7E-C1FD-B268-3766-351E52DF2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39" y="400650"/>
            <a:ext cx="11337537" cy="672247"/>
          </a:xfrm>
        </p:spPr>
        <p:txBody>
          <a:bodyPr>
            <a:normAutofit/>
          </a:bodyPr>
          <a:lstStyle/>
          <a:p>
            <a:r>
              <a:rPr lang="en-US" sz="4000"/>
              <a:t>City Government Operations Inventory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7F040-04A1-4CEA-5844-C2CD09A4C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18" y="1154065"/>
            <a:ext cx="5261203" cy="43216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Public Sans"/>
              </a:rPr>
              <a:t>There was a 4% decrease in emissions from FY23 driven by conversion of diesel to renewable diesel for City fleet.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C1C1150-847F-2961-B080-1D3781637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96841"/>
              </p:ext>
            </p:extLst>
          </p:nvPr>
        </p:nvGraphicFramePr>
        <p:xfrm>
          <a:off x="358540" y="2129190"/>
          <a:ext cx="5396083" cy="4053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5521">
                  <a:extLst>
                    <a:ext uri="{9D8B030D-6E8A-4147-A177-3AD203B41FA5}">
                      <a16:colId xmlns:a16="http://schemas.microsoft.com/office/drawing/2014/main" val="1018254563"/>
                    </a:ext>
                  </a:extLst>
                </a:gridCol>
                <a:gridCol w="1087897">
                  <a:extLst>
                    <a:ext uri="{9D8B030D-6E8A-4147-A177-3AD203B41FA5}">
                      <a16:colId xmlns:a16="http://schemas.microsoft.com/office/drawing/2014/main" val="1776579733"/>
                    </a:ext>
                  </a:extLst>
                </a:gridCol>
                <a:gridCol w="2612665">
                  <a:extLst>
                    <a:ext uri="{9D8B030D-6E8A-4147-A177-3AD203B41FA5}">
                      <a16:colId xmlns:a16="http://schemas.microsoft.com/office/drawing/2014/main" val="1322265013"/>
                    </a:ext>
                  </a:extLst>
                </a:gridCol>
              </a:tblGrid>
              <a:tr h="355886">
                <a:tc>
                  <a:txBody>
                    <a:bodyPr/>
                    <a:lstStyle/>
                    <a:p>
                      <a:r>
                        <a:rPr lang="en-US" sz="1400"/>
                        <a:t>Sector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Change from 2023</a:t>
                      </a:r>
                    </a:p>
                  </a:txBody>
                  <a:tcP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Drivers of Change from 2023</a:t>
                      </a:r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54172049"/>
                  </a:ext>
                </a:extLst>
              </a:tr>
              <a:tr h="124238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Buildings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41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Decrease</a:t>
                      </a:r>
                    </a:p>
                  </a:txBody>
                  <a:tcPr>
                    <a:solidFill>
                      <a:srgbClr val="0041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Net reduction in fuel oil and conversion to cleaner fuel with higher biodiesel content</a:t>
                      </a:r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41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24743"/>
                  </a:ext>
                </a:extLst>
              </a:tr>
              <a:tr h="140629">
                <a:tc>
                  <a:txBody>
                    <a:bodyPr/>
                    <a:lstStyle/>
                    <a:p>
                      <a:r>
                        <a:rPr lang="en-US" sz="1400"/>
                        <a:t>Transportation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BB8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Decrease</a:t>
                      </a:r>
                    </a:p>
                  </a:txBody>
                  <a:tcPr>
                    <a:solidFill>
                      <a:srgbClr val="3BB8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Conversion from Diesel to Renewable Diesel (On-Road Vehicles)</a:t>
                      </a:r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BB8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471315"/>
                  </a:ext>
                </a:extLst>
              </a:tr>
              <a:tr h="152821">
                <a:tc>
                  <a:txBody>
                    <a:bodyPr/>
                    <a:lstStyle/>
                    <a:p>
                      <a:r>
                        <a:rPr lang="en-US" sz="1400"/>
                        <a:t>Streetlights and Traffic Signals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EEE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Increase</a:t>
                      </a:r>
                    </a:p>
                  </a:txBody>
                  <a:tcPr>
                    <a:solidFill>
                      <a:srgbClr val="AEEEE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Slight increase from energy consumption and grid coefficient</a:t>
                      </a:r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E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437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Wastewater Treatment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C6C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Increase</a:t>
                      </a:r>
                    </a:p>
                  </a:txBody>
                  <a:tcPr>
                    <a:solidFill>
                      <a:srgbClr val="6C6C6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Increase driven by variability in venting at DEP facility</a:t>
                      </a:r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C6C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26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Water Supply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5C5C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Decrease</a:t>
                      </a:r>
                    </a:p>
                  </a:txBody>
                  <a:tcPr>
                    <a:solidFill>
                      <a:srgbClr val="C5C5C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Slightly lower energy consumption across all types</a:t>
                      </a:r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5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018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Solid Waste Facilities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Decrease</a:t>
                      </a:r>
                    </a:p>
                  </a:txBody>
                  <a:tcP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Decrease due to resolution of venting system at DSNY facility</a:t>
                      </a:r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249986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D556CF-FA13-4936-3D0C-56FF4BD55C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650536"/>
              </p:ext>
            </p:extLst>
          </p:nvPr>
        </p:nvGraphicFramePr>
        <p:xfrm>
          <a:off x="5945333" y="1072897"/>
          <a:ext cx="5988711" cy="554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216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5EC289-7C4C-7176-A870-1BB3A34E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Public Sans"/>
              </a:rPr>
              <a:t>NYC Inventory Methodology</a:t>
            </a:r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A6EA0DB-23BD-C110-7D58-4881ACFCBE70}"/>
              </a:ext>
            </a:extLst>
          </p:cNvPr>
          <p:cNvSpPr txBox="1">
            <a:spLocks/>
          </p:cNvSpPr>
          <p:nvPr/>
        </p:nvSpPr>
        <p:spPr>
          <a:xfrm>
            <a:off x="6642203" y="2016372"/>
            <a:ext cx="687628" cy="10121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0B876"/>
                </a:solidFill>
                <a:latin typeface="Public Sans" pitchFamily="2" charset="77"/>
                <a:ea typeface="+mj-ea"/>
                <a:cs typeface="+mj-cs"/>
              </a:defRPr>
            </a:lvl1pPr>
          </a:lstStyle>
          <a:p>
            <a:r>
              <a:rPr lang="en-US" sz="800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88410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3A6C-7506-C190-2EBA-3B08236F2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14" y="48576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latin typeface="Public Sans"/>
              </a:rPr>
              <a:t>Inventory Basics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0D17D-FF6D-91E0-7FD4-3268505A8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14" y="1242475"/>
            <a:ext cx="7139298" cy="46278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>
                <a:latin typeface="Public Sans"/>
              </a:rPr>
              <a:t>Purpose:</a:t>
            </a:r>
          </a:p>
          <a:p>
            <a:pPr>
              <a:lnSpc>
                <a:spcPct val="100000"/>
              </a:lnSpc>
            </a:pPr>
            <a:r>
              <a:rPr lang="en-US" sz="1800">
                <a:latin typeface="Public Sans"/>
              </a:rPr>
              <a:t>Track the City’s progress toward its emissions reduction mandates:</a:t>
            </a:r>
          </a:p>
          <a:p>
            <a:pPr lvl="1">
              <a:lnSpc>
                <a:spcPct val="100000"/>
              </a:lnSpc>
            </a:pPr>
            <a:r>
              <a:rPr lang="en-US" sz="1800">
                <a:latin typeface="Public Sans"/>
              </a:rPr>
              <a:t>Reduce citywide emissions by 40% and city government emissions by 50% by 2030</a:t>
            </a:r>
          </a:p>
          <a:p>
            <a:pPr lvl="1">
              <a:lnSpc>
                <a:spcPct val="100000"/>
              </a:lnSpc>
            </a:pPr>
            <a:r>
              <a:rPr lang="en-US" sz="1800">
                <a:latin typeface="Public Sans"/>
              </a:rPr>
              <a:t>Reach net-zero emissions by 2050</a:t>
            </a:r>
          </a:p>
          <a:p>
            <a:pPr>
              <a:lnSpc>
                <a:spcPct val="100000"/>
              </a:lnSpc>
            </a:pPr>
            <a:r>
              <a:rPr lang="en-US" sz="1800">
                <a:latin typeface="Public Sans"/>
              </a:rPr>
              <a:t>Identify opportunities to reduce emissions</a:t>
            </a:r>
            <a:endParaRPr lang="en-US" sz="1800"/>
          </a:p>
          <a:p>
            <a:pPr>
              <a:lnSpc>
                <a:spcPct val="100000"/>
              </a:lnSpc>
            </a:pPr>
            <a:r>
              <a:rPr lang="en-US" sz="1800">
                <a:latin typeface="Public Sans"/>
              </a:rPr>
              <a:t>Support policy development and implementation: </a:t>
            </a:r>
          </a:p>
          <a:p>
            <a:pPr lvl="1">
              <a:lnSpc>
                <a:spcPct val="100000"/>
              </a:lnSpc>
            </a:pPr>
            <a:r>
              <a:rPr lang="en-US" sz="1800"/>
              <a:t>Climate Budgeting emissions forecasting</a:t>
            </a:r>
          </a:p>
          <a:p>
            <a:pPr lvl="1">
              <a:lnSpc>
                <a:spcPct val="100000"/>
              </a:lnSpc>
            </a:pPr>
            <a:r>
              <a:rPr lang="en-US" sz="1800"/>
              <a:t> LL97 tracking</a:t>
            </a:r>
          </a:p>
          <a:p>
            <a:pPr>
              <a:lnSpc>
                <a:spcPct val="100000"/>
              </a:lnSpc>
            </a:pPr>
            <a:r>
              <a:rPr lang="en-US" sz="1800">
                <a:latin typeface="Public Sans"/>
                <a:cs typeface="Arial"/>
              </a:rPr>
              <a:t>Standardized methods to benchmark against other municipalities</a:t>
            </a:r>
          </a:p>
          <a:p>
            <a:pPr>
              <a:lnSpc>
                <a:spcPct val="100000"/>
              </a:lnSpc>
            </a:pPr>
            <a:r>
              <a:rPr lang="en-US" sz="1800">
                <a:latin typeface="Public Sans"/>
                <a:cs typeface="Arial"/>
              </a:rPr>
              <a:t>The GHG Inventory is published on </a:t>
            </a:r>
            <a:r>
              <a:rPr lang="en-US" sz="1800" b="1">
                <a:latin typeface="Public Sans"/>
                <a:cs typeface="Arial"/>
              </a:rPr>
              <a:t>November 15</a:t>
            </a:r>
            <a:r>
              <a:rPr lang="en-US" sz="1800" b="1" baseline="30000">
                <a:latin typeface="Public Sans"/>
                <a:cs typeface="Arial"/>
              </a:rPr>
              <a:t>th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>
                <a:latin typeface="Arial"/>
                <a:cs typeface="Arial"/>
              </a:rPr>
              <a:t>H</a:t>
            </a:r>
            <a:r>
              <a:rPr lang="en-US" sz="1800" b="1">
                <a:latin typeface="Public Sans"/>
              </a:rPr>
              <a:t>istory:</a:t>
            </a:r>
            <a:endParaRPr lang="en-US" sz="1800" b="1">
              <a:latin typeface="Public Sans"/>
              <a:cs typeface="Arial"/>
            </a:endParaRP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1800" b="1" i="1">
                <a:latin typeface="Public Sans"/>
              </a:rPr>
              <a:t>2025 marks 20 years of Inventory data 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18F3C-405C-7F63-5FCB-DFB6617057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9FC6F-F812-3246-A890-01B61EAA1388}" type="slidenum"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ublic Sans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ublic Sans" pitchFamily="2" charset="77"/>
              <a:ea typeface="+mn-ea"/>
              <a:cs typeface="+mn-cs"/>
            </a:endParaRPr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id="{CCC4613B-2C13-24B6-BCD9-2541060C4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659" y="2160095"/>
            <a:ext cx="3919126" cy="2625573"/>
          </a:xfrm>
          <a:prstGeom prst="rect">
            <a:avLst/>
          </a:prstGeom>
        </p:spPr>
      </p:pic>
      <p:pic>
        <p:nvPicPr>
          <p:cNvPr id="19" name="Picture 20" descr="NYC CoolRoofs - NYC Mayor's Office of Climate and Environmental Justice">
            <a:extLst>
              <a:ext uri="{FF2B5EF4-FFF2-40B4-BE49-F238E27FC236}">
                <a16:creationId xmlns:a16="http://schemas.microsoft.com/office/drawing/2014/main" id="{B8CF45E9-51F1-5086-2CAB-CCBCD0862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628" y="4717162"/>
            <a:ext cx="3928630" cy="214440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74C9383-FABE-CDC1-BE20-2143DF2A7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3628" y="136988"/>
            <a:ext cx="3928533" cy="221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4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791E-4A19-A5A0-5650-B8BE09964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370790"/>
            <a:ext cx="11503152" cy="766820"/>
          </a:xfrm>
        </p:spPr>
        <p:txBody>
          <a:bodyPr/>
          <a:lstStyle/>
          <a:p>
            <a:r>
              <a:rPr lang="en-US"/>
              <a:t>Inventory Data Is Collected from Various Partners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75510-DB60-FA0F-D2A1-73892F4B47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69FC6F-F812-3246-A890-01B61EAA138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B20E4CF-AD51-E99B-721F-75EB9DD90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52" y="1982433"/>
            <a:ext cx="3454979" cy="703592"/>
          </a:xfrm>
          <a:prstGeom prst="rect">
            <a:avLst/>
          </a:prstGeom>
        </p:spPr>
      </p:pic>
      <p:pic>
        <p:nvPicPr>
          <p:cNvPr id="30" name="Picture 29" descr="National Grid - Utility Week Live 2026">
            <a:extLst>
              <a:ext uri="{FF2B5EF4-FFF2-40B4-BE49-F238E27FC236}">
                <a16:creationId xmlns:a16="http://schemas.microsoft.com/office/drawing/2014/main" id="{4F87A362-67CB-3EE5-9D72-56A361EEF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4" y="2588026"/>
            <a:ext cx="4016858" cy="1285395"/>
          </a:xfrm>
          <a:prstGeom prst="rect">
            <a:avLst/>
          </a:prstGeom>
        </p:spPr>
      </p:pic>
      <p:pic>
        <p:nvPicPr>
          <p:cNvPr id="32" name="Picture 31" descr="File:MTA NYC logo.svg - Wikipedia">
            <a:extLst>
              <a:ext uri="{FF2B5EF4-FFF2-40B4-BE49-F238E27FC236}">
                <a16:creationId xmlns:a16="http://schemas.microsoft.com/office/drawing/2014/main" id="{645F0736-254C-4E66-AA3B-D86A52DAB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050" y="2044454"/>
            <a:ext cx="1169372" cy="1285395"/>
          </a:xfrm>
          <a:prstGeom prst="rect">
            <a:avLst/>
          </a:prstGeom>
        </p:spPr>
      </p:pic>
      <p:pic>
        <p:nvPicPr>
          <p:cNvPr id="33" name="Picture 32" descr="panynj-logo-thumbnail - HYLAN">
            <a:extLst>
              <a:ext uri="{FF2B5EF4-FFF2-40B4-BE49-F238E27FC236}">
                <a16:creationId xmlns:a16="http://schemas.microsoft.com/office/drawing/2014/main" id="{5B7F4A05-411D-E93D-0C13-AFF9AB3516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88" t="11851" r="6483" b="13379"/>
          <a:stretch>
            <a:fillRect/>
          </a:stretch>
        </p:blipFill>
        <p:spPr>
          <a:xfrm>
            <a:off x="5080094" y="3775354"/>
            <a:ext cx="1979700" cy="1048581"/>
          </a:xfrm>
          <a:prstGeom prst="rect">
            <a:avLst/>
          </a:prstGeom>
        </p:spPr>
      </p:pic>
      <p:pic>
        <p:nvPicPr>
          <p:cNvPr id="34" name="Picture 33" descr="File:New Jersey Transit Logo.svg - Wikimedia Commons">
            <a:extLst>
              <a:ext uri="{FF2B5EF4-FFF2-40B4-BE49-F238E27FC236}">
                <a16:creationId xmlns:a16="http://schemas.microsoft.com/office/drawing/2014/main" id="{F0792FBB-90F7-7F06-D52D-539416608B7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3879"/>
          <a:stretch>
            <a:fillRect/>
          </a:stretch>
        </p:blipFill>
        <p:spPr>
          <a:xfrm>
            <a:off x="4527142" y="5347453"/>
            <a:ext cx="3889965" cy="912666"/>
          </a:xfrm>
          <a:prstGeom prst="rect">
            <a:avLst/>
          </a:prstGeom>
        </p:spPr>
      </p:pic>
      <p:pic>
        <p:nvPicPr>
          <p:cNvPr id="35" name="Picture 34" descr="Long Island Power Authority - Wikipedia">
            <a:extLst>
              <a:ext uri="{FF2B5EF4-FFF2-40B4-BE49-F238E27FC236}">
                <a16:creationId xmlns:a16="http://schemas.microsoft.com/office/drawing/2014/main" id="{85F231A3-A6CD-EA47-2C85-41B7634E65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387" y="3842444"/>
            <a:ext cx="2142748" cy="914402"/>
          </a:xfrm>
          <a:prstGeom prst="rect">
            <a:avLst/>
          </a:prstGeom>
        </p:spPr>
      </p:pic>
      <p:pic>
        <p:nvPicPr>
          <p:cNvPr id="36" name="Picture 35" descr="File:PSEG logo.svg - Wikimedia Commons">
            <a:extLst>
              <a:ext uri="{FF2B5EF4-FFF2-40B4-BE49-F238E27FC236}">
                <a16:creationId xmlns:a16="http://schemas.microsoft.com/office/drawing/2014/main" id="{FAF83E9C-7BDE-93FD-BF05-27E5707E6F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387" y="5254657"/>
            <a:ext cx="2393156" cy="609507"/>
          </a:xfrm>
          <a:prstGeom prst="rect">
            <a:avLst/>
          </a:prstGeom>
        </p:spPr>
      </p:pic>
      <p:pic>
        <p:nvPicPr>
          <p:cNvPr id="45" name="Picture 44" descr="The Complete Plan">
            <a:extLst>
              <a:ext uri="{FF2B5EF4-FFF2-40B4-BE49-F238E27FC236}">
                <a16:creationId xmlns:a16="http://schemas.microsoft.com/office/drawing/2014/main" id="{4C8744C1-062A-67FE-BDE0-601BC8CABD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8854" y="2044454"/>
            <a:ext cx="1267036" cy="128314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59188B9-CEF6-3453-D302-F3BA86F089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8741" y="5762252"/>
            <a:ext cx="2057412" cy="617061"/>
          </a:xfrm>
          <a:prstGeom prst="rect">
            <a:avLst/>
          </a:prstGeom>
        </p:spPr>
      </p:pic>
      <p:pic>
        <p:nvPicPr>
          <p:cNvPr id="43" name="Picture 42" descr="Why You Should Work for the City - Department of Citywide Administrative  Services">
            <a:extLst>
              <a:ext uri="{FF2B5EF4-FFF2-40B4-BE49-F238E27FC236}">
                <a16:creationId xmlns:a16="http://schemas.microsoft.com/office/drawing/2014/main" id="{E82DD78C-DA0D-7E0F-0D40-8CDED5DA5A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05816" y="1805317"/>
            <a:ext cx="2483413" cy="1054306"/>
          </a:xfrm>
          <a:prstGeom prst="rect">
            <a:avLst/>
          </a:prstGeom>
        </p:spPr>
      </p:pic>
      <p:pic>
        <p:nvPicPr>
          <p:cNvPr id="44" name="Picture 43" descr="DEP Announces New, More Efficient Payment Options for Customers">
            <a:extLst>
              <a:ext uri="{FF2B5EF4-FFF2-40B4-BE49-F238E27FC236}">
                <a16:creationId xmlns:a16="http://schemas.microsoft.com/office/drawing/2014/main" id="{6BBB41BB-AADB-303D-6CDC-EF51C3DCA2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04521" y="3021061"/>
            <a:ext cx="1527431" cy="993321"/>
          </a:xfrm>
          <a:prstGeom prst="rect">
            <a:avLst/>
          </a:prstGeom>
        </p:spPr>
      </p:pic>
      <p:pic>
        <p:nvPicPr>
          <p:cNvPr id="46" name="Picture 45" descr="New York City Department of Sanitation - Wikipedia">
            <a:extLst>
              <a:ext uri="{FF2B5EF4-FFF2-40B4-BE49-F238E27FC236}">
                <a16:creationId xmlns:a16="http://schemas.microsoft.com/office/drawing/2014/main" id="{A9850E79-7A33-7895-2006-2FE87D6AB2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21177" y="4204758"/>
            <a:ext cx="1400104" cy="136711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BB0A01F-D270-B555-3A54-300DAE9749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07447" y="4204758"/>
            <a:ext cx="1497537" cy="1462256"/>
          </a:xfrm>
          <a:prstGeom prst="rect">
            <a:avLst/>
          </a:prstGeom>
        </p:spPr>
      </p:pic>
      <p:pic>
        <p:nvPicPr>
          <p:cNvPr id="51" name="Picture 50" descr="New York City Public Schools">
            <a:extLst>
              <a:ext uri="{FF2B5EF4-FFF2-40B4-BE49-F238E27FC236}">
                <a16:creationId xmlns:a16="http://schemas.microsoft.com/office/drawing/2014/main" id="{37A78D70-8C78-FCF4-BCCD-268F9F487B89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28836" t="26547" r="29343" b="24953"/>
          <a:stretch>
            <a:fillRect/>
          </a:stretch>
        </p:blipFill>
        <p:spPr>
          <a:xfrm>
            <a:off x="10533120" y="2942414"/>
            <a:ext cx="1421046" cy="107119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B864327-89F3-C33F-4546-3F001BAC9DC7}"/>
              </a:ext>
            </a:extLst>
          </p:cNvPr>
          <p:cNvSpPr txBox="1"/>
          <p:nvPr/>
        </p:nvSpPr>
        <p:spPr>
          <a:xfrm>
            <a:off x="274320" y="1286124"/>
            <a:ext cx="370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Public Sans"/>
              </a:rPr>
              <a:t>Utilities &amp; Fuel Oil Vendors </a:t>
            </a:r>
            <a:endParaRPr lang="en-US" sz="1600" b="1">
              <a:latin typeface="Public San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45D58CD-1ACC-F87F-EC03-362A671DD7DE}"/>
              </a:ext>
            </a:extLst>
          </p:cNvPr>
          <p:cNvSpPr txBox="1"/>
          <p:nvPr/>
        </p:nvSpPr>
        <p:spPr>
          <a:xfrm>
            <a:off x="8748535" y="1286124"/>
            <a:ext cx="30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Public Sans"/>
              </a:rPr>
              <a:t>Government Agencies</a:t>
            </a:r>
            <a:endParaRPr lang="en-US" sz="1600" b="1">
              <a:latin typeface="Public San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346B92D-94D4-DF9B-69F2-0BC453761092}"/>
              </a:ext>
            </a:extLst>
          </p:cNvPr>
          <p:cNvSpPr txBox="1"/>
          <p:nvPr/>
        </p:nvSpPr>
        <p:spPr>
          <a:xfrm>
            <a:off x="4522414" y="1258011"/>
            <a:ext cx="314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Public Sans"/>
              </a:rPr>
              <a:t>Transportation Entities</a:t>
            </a:r>
            <a:endParaRPr lang="en-US" sz="1600" b="1">
              <a:latin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95594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D567F-82D0-BBDD-8712-B4DA1C14B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7DA03C-5579-BCD1-DDA2-CABE415633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247023" y="6368963"/>
            <a:ext cx="2743200" cy="365125"/>
          </a:xfrm>
        </p:spPr>
        <p:txBody>
          <a:bodyPr/>
          <a:lstStyle/>
          <a:p>
            <a:fld id="{8969FC6F-F812-3246-A890-01B61EAA138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D8E20C-9625-00C5-ACF4-D0FBC8D6D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15" y="351073"/>
            <a:ext cx="5307211" cy="835456"/>
          </a:xfrm>
        </p:spPr>
        <p:txBody>
          <a:bodyPr>
            <a:normAutofit fontScale="90000"/>
          </a:bodyPr>
          <a:lstStyle/>
          <a:p>
            <a:r>
              <a:rPr lang="en-US" sz="4800"/>
              <a:t>Yearly Inventory Cycle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B351B0-1A4A-C25E-9E37-6E2EE8ACBB8E}"/>
              </a:ext>
            </a:extLst>
          </p:cNvPr>
          <p:cNvGrpSpPr/>
          <p:nvPr/>
        </p:nvGrpSpPr>
        <p:grpSpPr>
          <a:xfrm>
            <a:off x="1113626" y="477350"/>
            <a:ext cx="10876597" cy="6375156"/>
            <a:chOff x="1113626" y="423990"/>
            <a:chExt cx="10876597" cy="6375156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99C58657-BC25-6D29-B85A-2C04B5DC8AC0}"/>
                </a:ext>
              </a:extLst>
            </p:cNvPr>
            <p:cNvSpPr/>
            <p:nvPr/>
          </p:nvSpPr>
          <p:spPr>
            <a:xfrm>
              <a:off x="8660449" y="1019243"/>
              <a:ext cx="2465716" cy="407745"/>
            </a:xfrm>
            <a:custGeom>
              <a:avLst/>
              <a:gdLst>
                <a:gd name="csX0" fmla="*/ 0 w 8910821"/>
                <a:gd name="csY0" fmla="*/ 67959 h 407745"/>
                <a:gd name="csX1" fmla="*/ 67959 w 8910821"/>
                <a:gd name="csY1" fmla="*/ 0 h 407745"/>
                <a:gd name="csX2" fmla="*/ 8842862 w 8910821"/>
                <a:gd name="csY2" fmla="*/ 0 h 407745"/>
                <a:gd name="csX3" fmla="*/ 8910821 w 8910821"/>
                <a:gd name="csY3" fmla="*/ 67959 h 407745"/>
                <a:gd name="csX4" fmla="*/ 8910821 w 8910821"/>
                <a:gd name="csY4" fmla="*/ 339786 h 407745"/>
                <a:gd name="csX5" fmla="*/ 8842862 w 8910821"/>
                <a:gd name="csY5" fmla="*/ 407745 h 407745"/>
                <a:gd name="csX6" fmla="*/ 67959 w 8910821"/>
                <a:gd name="csY6" fmla="*/ 407745 h 407745"/>
                <a:gd name="csX7" fmla="*/ 0 w 8910821"/>
                <a:gd name="csY7" fmla="*/ 339786 h 407745"/>
                <a:gd name="csX8" fmla="*/ 0 w 8910821"/>
                <a:gd name="csY8" fmla="*/ 67959 h 40774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8910821" h="407745">
                  <a:moveTo>
                    <a:pt x="0" y="67959"/>
                  </a:moveTo>
                  <a:cubicBezTo>
                    <a:pt x="0" y="30426"/>
                    <a:pt x="30426" y="0"/>
                    <a:pt x="67959" y="0"/>
                  </a:cubicBezTo>
                  <a:lnTo>
                    <a:pt x="8842862" y="0"/>
                  </a:lnTo>
                  <a:cubicBezTo>
                    <a:pt x="8880395" y="0"/>
                    <a:pt x="8910821" y="30426"/>
                    <a:pt x="8910821" y="67959"/>
                  </a:cubicBezTo>
                  <a:lnTo>
                    <a:pt x="8910821" y="339786"/>
                  </a:lnTo>
                  <a:cubicBezTo>
                    <a:pt x="8910821" y="377319"/>
                    <a:pt x="8880395" y="407745"/>
                    <a:pt x="8842862" y="407745"/>
                  </a:cubicBezTo>
                  <a:lnTo>
                    <a:pt x="67959" y="407745"/>
                  </a:lnTo>
                  <a:cubicBezTo>
                    <a:pt x="30426" y="407745"/>
                    <a:pt x="0" y="377319"/>
                    <a:pt x="0" y="339786"/>
                  </a:cubicBezTo>
                  <a:lnTo>
                    <a:pt x="0" y="679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674" tIns="84674" rIns="84674" bIns="84674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/>
                <a:t>Data Requests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74928F6-8F5F-6D01-EA2A-00EC60D98C67}"/>
                </a:ext>
              </a:extLst>
            </p:cNvPr>
            <p:cNvSpPr txBox="1"/>
            <p:nvPr/>
          </p:nvSpPr>
          <p:spPr>
            <a:xfrm>
              <a:off x="3014385" y="5438107"/>
              <a:ext cx="155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4DC27B"/>
                  </a:solidFill>
                </a:rPr>
                <a:t>September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3872A4C-E3DD-79EE-2126-9AAD8E514524}"/>
                </a:ext>
              </a:extLst>
            </p:cNvPr>
            <p:cNvSpPr txBox="1"/>
            <p:nvPr/>
          </p:nvSpPr>
          <p:spPr>
            <a:xfrm>
              <a:off x="1487199" y="4024598"/>
              <a:ext cx="155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48BE58"/>
                  </a:solidFill>
                </a:rPr>
                <a:t>October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226B303-3E4D-4F73-263B-749AC6F13482}"/>
                </a:ext>
              </a:extLst>
            </p:cNvPr>
            <p:cNvGrpSpPr/>
            <p:nvPr/>
          </p:nvGrpSpPr>
          <p:grpSpPr>
            <a:xfrm>
              <a:off x="1113626" y="423990"/>
              <a:ext cx="10876597" cy="6375156"/>
              <a:chOff x="1113626" y="423990"/>
              <a:chExt cx="10876597" cy="6375156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FB78A509-D882-37CB-B6EE-CAFF7B09F4C0}"/>
                  </a:ext>
                </a:extLst>
              </p:cNvPr>
              <p:cNvGrpSpPr/>
              <p:nvPr/>
            </p:nvGrpSpPr>
            <p:grpSpPr>
              <a:xfrm>
                <a:off x="1113626" y="423990"/>
                <a:ext cx="10876597" cy="6375156"/>
                <a:chOff x="600110" y="408764"/>
                <a:chExt cx="10876597" cy="6375156"/>
              </a:xfrm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1911C8F5-13E3-2350-009F-CAEFD806A691}"/>
                    </a:ext>
                  </a:extLst>
                </p:cNvPr>
                <p:cNvSpPr/>
                <p:nvPr/>
              </p:nvSpPr>
              <p:spPr>
                <a:xfrm>
                  <a:off x="8047387" y="1441578"/>
                  <a:ext cx="2876855" cy="519651"/>
                </a:xfrm>
                <a:custGeom>
                  <a:avLst/>
                  <a:gdLst>
                    <a:gd name="csX0" fmla="*/ 0 w 8910821"/>
                    <a:gd name="csY0" fmla="*/ 0 h 281520"/>
                    <a:gd name="csX1" fmla="*/ 8910821 w 8910821"/>
                    <a:gd name="csY1" fmla="*/ 0 h 281520"/>
                    <a:gd name="csX2" fmla="*/ 8910821 w 8910821"/>
                    <a:gd name="csY2" fmla="*/ 281520 h 281520"/>
                    <a:gd name="csX3" fmla="*/ 0 w 8910821"/>
                    <a:gd name="csY3" fmla="*/ 281520 h 281520"/>
                    <a:gd name="csX4" fmla="*/ 0 w 8910821"/>
                    <a:gd name="csY4" fmla="*/ 0 h 28152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8910821" h="281520">
                      <a:moveTo>
                        <a:pt x="0" y="0"/>
                      </a:moveTo>
                      <a:lnTo>
                        <a:pt x="8910821" y="0"/>
                      </a:lnTo>
                      <a:lnTo>
                        <a:pt x="8910821" y="281520"/>
                      </a:lnTo>
                      <a:lnTo>
                        <a:pt x="0" y="281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2919" tIns="21590" rIns="120904" bIns="21590" numCol="1" spcCol="1270" anchor="t" anchorCtr="0">
                  <a:noAutofit/>
                </a:bodyPr>
                <a:lstStyle/>
                <a:p>
                  <a:pPr marL="228600" lvl="1" indent="-217488" algn="l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20000"/>
                    </a:spcAft>
                    <a:buChar char="•"/>
                  </a:pPr>
                  <a:r>
                    <a:rPr lang="en-US" kern="1200"/>
                    <a:t>Sent to data partners, end of May</a:t>
                  </a:r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30FB73FB-9796-BF0B-232B-C6960CFAC6DA}"/>
                    </a:ext>
                  </a:extLst>
                </p:cNvPr>
                <p:cNvGrpSpPr/>
                <p:nvPr/>
              </p:nvGrpSpPr>
              <p:grpSpPr>
                <a:xfrm>
                  <a:off x="1752600" y="408764"/>
                  <a:ext cx="8686800" cy="5854876"/>
                  <a:chOff x="1752600" y="408764"/>
                  <a:chExt cx="8686800" cy="5854876"/>
                </a:xfrm>
              </p:grpSpPr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193DBB49-107A-BA2E-6FB6-9F6C453012C4}"/>
                      </a:ext>
                    </a:extLst>
                  </p:cNvPr>
                  <p:cNvSpPr/>
                  <p:nvPr/>
                </p:nvSpPr>
                <p:spPr>
                  <a:xfrm>
                    <a:off x="3576502" y="815367"/>
                    <a:ext cx="5038994" cy="5042139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4135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" name="Group 3">
                    <a:extLst>
                      <a:ext uri="{FF2B5EF4-FFF2-40B4-BE49-F238E27FC236}">
                        <a16:creationId xmlns:a16="http://schemas.microsoft.com/office/drawing/2014/main" id="{9B4719EF-9EFD-13CA-3093-5F5787A8A8FD}"/>
                      </a:ext>
                    </a:extLst>
                  </p:cNvPr>
                  <p:cNvGrpSpPr/>
                  <p:nvPr/>
                </p:nvGrpSpPr>
                <p:grpSpPr>
                  <a:xfrm>
                    <a:off x="1752600" y="594360"/>
                    <a:ext cx="8686800" cy="5669280"/>
                    <a:chOff x="1752600" y="575314"/>
                    <a:chExt cx="8686800" cy="5669280"/>
                  </a:xfrm>
                </p:grpSpPr>
                <p:sp>
                  <p:nvSpPr>
                    <p:cNvPr id="5" name="Rectangle 4">
                      <a:extLst>
                        <a:ext uri="{FF2B5EF4-FFF2-40B4-BE49-F238E27FC236}">
                          <a16:creationId xmlns:a16="http://schemas.microsoft.com/office/drawing/2014/main" id="{4F3BEFBB-2517-07E7-CA0D-4CFE1E8BAD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2600" y="575314"/>
                      <a:ext cx="8686800" cy="5669280"/>
                    </a:xfrm>
                    <a:prstGeom prst="rect">
                      <a:avLst/>
                    </a:prstGeom>
                    <a:ln w="79375">
                      <a:noFill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" name="Circular Arrow 7">
                      <a:extLst>
                        <a:ext uri="{FF2B5EF4-FFF2-40B4-BE49-F238E27FC236}">
                          <a16:creationId xmlns:a16="http://schemas.microsoft.com/office/drawing/2014/main" id="{AA4AE4DE-BD2F-310E-58FF-7771F4A181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1413" y="644264"/>
                      <a:ext cx="5348965" cy="5348965"/>
                    </a:xfrm>
                    <a:prstGeom prst="circularArrow">
                      <a:avLst>
                        <a:gd name="adj1" fmla="val 2942"/>
                        <a:gd name="adj2" fmla="val 180051"/>
                        <a:gd name="adj3" fmla="val 18936763"/>
                        <a:gd name="adj4" fmla="val 18012535"/>
                        <a:gd name="adj5" fmla="val 3432"/>
                      </a:avLst>
                    </a:prstGeom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5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5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" name="Circular Arrow 9">
                      <a:extLst>
                        <a:ext uri="{FF2B5EF4-FFF2-40B4-BE49-F238E27FC236}">
                          <a16:creationId xmlns:a16="http://schemas.microsoft.com/office/drawing/2014/main" id="{D7188F18-E14A-A76D-CF82-E6E45D73A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46961" y="691300"/>
                      <a:ext cx="5348965" cy="5348965"/>
                    </a:xfrm>
                    <a:prstGeom prst="circularArrow">
                      <a:avLst>
                        <a:gd name="adj1" fmla="val 2942"/>
                        <a:gd name="adj2" fmla="val 263222"/>
                        <a:gd name="adj3" fmla="val 21462970"/>
                        <a:gd name="adj4" fmla="val 20473421"/>
                        <a:gd name="adj5" fmla="val 3432"/>
                      </a:avLst>
                    </a:prstGeom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5">
                        <a:hueOff val="-844818"/>
                        <a:satOff val="-2177"/>
                        <a:lumOff val="-1471"/>
                        <a:alphaOff val="0"/>
                      </a:schemeClr>
                    </a:fillRef>
                    <a:effectRef idx="0">
                      <a:schemeClr val="accent5">
                        <a:hueOff val="-844818"/>
                        <a:satOff val="-2177"/>
                        <a:lumOff val="-1471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" name="Circular Arrow 11">
                      <a:extLst>
                        <a:ext uri="{FF2B5EF4-FFF2-40B4-BE49-F238E27FC236}">
                          <a16:creationId xmlns:a16="http://schemas.microsoft.com/office/drawing/2014/main" id="{057D5FB2-F9FF-2008-8F87-32B4F0CF6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21517" y="659965"/>
                      <a:ext cx="5348965" cy="5348965"/>
                    </a:xfrm>
                    <a:prstGeom prst="circularArrow">
                      <a:avLst>
                        <a:gd name="adj1" fmla="val 2942"/>
                        <a:gd name="adj2" fmla="val 180051"/>
                        <a:gd name="adj3" fmla="val 2053291"/>
                        <a:gd name="adj4" fmla="val 1173559"/>
                        <a:gd name="adj5" fmla="val 3432"/>
                      </a:avLst>
                    </a:prstGeom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5">
                        <a:hueOff val="-1689636"/>
                        <a:satOff val="-4355"/>
                        <a:lumOff val="-2941"/>
                        <a:alphaOff val="0"/>
                      </a:schemeClr>
                    </a:fillRef>
                    <a:effectRef idx="0">
                      <a:schemeClr val="accent5">
                        <a:hueOff val="-1689636"/>
                        <a:satOff val="-4355"/>
                        <a:lumOff val="-2941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" name="Circular Arrow 13">
                      <a:extLst>
                        <a:ext uri="{FF2B5EF4-FFF2-40B4-BE49-F238E27FC236}">
                          <a16:creationId xmlns:a16="http://schemas.microsoft.com/office/drawing/2014/main" id="{96D2457C-078E-E191-F7D4-B764CAA2F0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21517" y="659965"/>
                      <a:ext cx="5348965" cy="5348965"/>
                    </a:xfrm>
                    <a:prstGeom prst="circularArrow">
                      <a:avLst>
                        <a:gd name="adj1" fmla="val 2942"/>
                        <a:gd name="adj2" fmla="val 180051"/>
                        <a:gd name="adj3" fmla="val 4663584"/>
                        <a:gd name="adj4" fmla="val 3672394"/>
                        <a:gd name="adj5" fmla="val 3432"/>
                      </a:avLst>
                    </a:prstGeom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5">
                        <a:hueOff val="-2534453"/>
                        <a:satOff val="-6532"/>
                        <a:lumOff val="-4412"/>
                        <a:alphaOff val="0"/>
                      </a:schemeClr>
                    </a:fillRef>
                    <a:effectRef idx="0">
                      <a:schemeClr val="accent5">
                        <a:hueOff val="-2534453"/>
                        <a:satOff val="-6532"/>
                        <a:lumOff val="-4412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" name="Circular Arrow 15">
                      <a:extLst>
                        <a:ext uri="{FF2B5EF4-FFF2-40B4-BE49-F238E27FC236}">
                          <a16:creationId xmlns:a16="http://schemas.microsoft.com/office/drawing/2014/main" id="{A2B5C43D-E599-51E7-C8CC-2C71C0DCCB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21517" y="659965"/>
                      <a:ext cx="5348965" cy="5348965"/>
                    </a:xfrm>
                    <a:prstGeom prst="circularArrow">
                      <a:avLst>
                        <a:gd name="adj1" fmla="val 2942"/>
                        <a:gd name="adj2" fmla="val 180051"/>
                        <a:gd name="adj3" fmla="val 6947555"/>
                        <a:gd name="adj4" fmla="val 5956365"/>
                        <a:gd name="adj5" fmla="val 3432"/>
                      </a:avLst>
                    </a:prstGeom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5">
                        <a:hueOff val="-3379271"/>
                        <a:satOff val="-8710"/>
                        <a:lumOff val="-5883"/>
                        <a:alphaOff val="0"/>
                      </a:schemeClr>
                    </a:fillRef>
                    <a:effectRef idx="0">
                      <a:schemeClr val="accent5">
                        <a:hueOff val="-3379271"/>
                        <a:satOff val="-8710"/>
                        <a:lumOff val="-5883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" name="Circular Arrow 17">
                      <a:extLst>
                        <a:ext uri="{FF2B5EF4-FFF2-40B4-BE49-F238E27FC236}">
                          <a16:creationId xmlns:a16="http://schemas.microsoft.com/office/drawing/2014/main" id="{B822C69D-1E05-76B8-DC11-66B07701D7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9038" y="673113"/>
                      <a:ext cx="5348965" cy="5348965"/>
                    </a:xfrm>
                    <a:prstGeom prst="circularArrow">
                      <a:avLst>
                        <a:gd name="adj1" fmla="val 2942"/>
                        <a:gd name="adj2" fmla="val 180051"/>
                        <a:gd name="adj3" fmla="val 9446390"/>
                        <a:gd name="adj4" fmla="val 8566658"/>
                        <a:gd name="adj5" fmla="val 3432"/>
                      </a:avLst>
                    </a:prstGeom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5">
                        <a:hueOff val="-4224089"/>
                        <a:satOff val="-10887"/>
                        <a:lumOff val="-7353"/>
                        <a:alphaOff val="0"/>
                      </a:schemeClr>
                    </a:fillRef>
                    <a:effectRef idx="0">
                      <a:schemeClr val="accent5">
                        <a:hueOff val="-4224089"/>
                        <a:satOff val="-10887"/>
                        <a:lumOff val="-7353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" name="Circular Arrow 19">
                      <a:extLst>
                        <a:ext uri="{FF2B5EF4-FFF2-40B4-BE49-F238E27FC236}">
                          <a16:creationId xmlns:a16="http://schemas.microsoft.com/office/drawing/2014/main" id="{77CDA20B-0C7E-1CC8-9145-70CA6B70DE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83594" y="688648"/>
                      <a:ext cx="5348965" cy="5348965"/>
                    </a:xfrm>
                    <a:prstGeom prst="circularArrow">
                      <a:avLst>
                        <a:gd name="adj1" fmla="val 2942"/>
                        <a:gd name="adj2" fmla="val 180051"/>
                        <a:gd name="adj3" fmla="val 11808416"/>
                        <a:gd name="adj4" fmla="val 10756980"/>
                        <a:gd name="adj5" fmla="val 3432"/>
                      </a:avLst>
                    </a:prstGeom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5">
                        <a:hueOff val="-5068907"/>
                        <a:satOff val="-13064"/>
                        <a:lumOff val="-8824"/>
                        <a:alphaOff val="0"/>
                      </a:schemeClr>
                    </a:fillRef>
                    <a:effectRef idx="0">
                      <a:schemeClr val="accent5">
                        <a:hueOff val="-5068907"/>
                        <a:satOff val="-13064"/>
                        <a:lumOff val="-8824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" name="Circular Arrow 21">
                      <a:extLst>
                        <a:ext uri="{FF2B5EF4-FFF2-40B4-BE49-F238E27FC236}">
                          <a16:creationId xmlns:a16="http://schemas.microsoft.com/office/drawing/2014/main" id="{72315384-BC7D-2E91-FE02-21B6F27077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26340" y="688647"/>
                      <a:ext cx="5348965" cy="5348965"/>
                    </a:xfrm>
                    <a:prstGeom prst="circularArrow">
                      <a:avLst>
                        <a:gd name="adj1" fmla="val 2942"/>
                        <a:gd name="adj2" fmla="val 180051"/>
                        <a:gd name="adj3" fmla="val 14207414"/>
                        <a:gd name="adj4" fmla="val 13283187"/>
                        <a:gd name="adj5" fmla="val 3432"/>
                      </a:avLst>
                    </a:prstGeom>
                    <a:solidFill>
                      <a:srgbClr val="71AD47"/>
                    </a:solidFill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5">
                        <a:hueOff val="-5913725"/>
                        <a:satOff val="-15242"/>
                        <a:lumOff val="-10294"/>
                        <a:alphaOff val="0"/>
                      </a:schemeClr>
                    </a:fillRef>
                    <a:effectRef idx="0">
                      <a:schemeClr val="accent5">
                        <a:hueOff val="-5913725"/>
                        <a:satOff val="-15242"/>
                        <a:lumOff val="-10294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" name="Circular Arrow 23">
                      <a:extLst>
                        <a:ext uri="{FF2B5EF4-FFF2-40B4-BE49-F238E27FC236}">
                          <a16:creationId xmlns:a16="http://schemas.microsoft.com/office/drawing/2014/main" id="{2B7DB4DA-37AF-7193-0BDD-9F50F4BD69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3490" y="604163"/>
                      <a:ext cx="5348965" cy="5348965"/>
                    </a:xfrm>
                    <a:prstGeom prst="circularArrow">
                      <a:avLst>
                        <a:gd name="adj1" fmla="val 2942"/>
                        <a:gd name="adj2" fmla="val 180051"/>
                        <a:gd name="adj3" fmla="val 16645231"/>
                        <a:gd name="adj4" fmla="val 15574719"/>
                        <a:gd name="adj5" fmla="val 3432"/>
                      </a:avLst>
                    </a:prstGeom>
                    <a:solidFill>
                      <a:srgbClr val="009500"/>
                    </a:solidFill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5">
                        <a:hueOff val="-6758543"/>
                        <a:satOff val="-17419"/>
                        <a:lumOff val="-11765"/>
                        <a:alphaOff val="0"/>
                      </a:schemeClr>
                    </a:fillRef>
                    <a:effectRef idx="0">
                      <a:schemeClr val="accent5">
                        <a:hueOff val="-6758543"/>
                        <a:satOff val="-17419"/>
                        <a:lumOff val="-11765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EDA0D430-46C2-EE13-8E06-9C160F498A0D}"/>
                      </a:ext>
                    </a:extLst>
                  </p:cNvPr>
                  <p:cNvSpPr/>
                  <p:nvPr/>
                </p:nvSpPr>
                <p:spPr>
                  <a:xfrm rot="1867443">
                    <a:off x="6625434" y="408764"/>
                    <a:ext cx="913772" cy="8598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58A24C29-109F-53E5-44D8-B082B843DF85}"/>
                    </a:ext>
                  </a:extLst>
                </p:cNvPr>
                <p:cNvSpPr/>
                <p:nvPr/>
              </p:nvSpPr>
              <p:spPr>
                <a:xfrm>
                  <a:off x="8957779" y="2832023"/>
                  <a:ext cx="2460726" cy="407745"/>
                </a:xfrm>
                <a:custGeom>
                  <a:avLst/>
                  <a:gdLst>
                    <a:gd name="csX0" fmla="*/ 0 w 8910821"/>
                    <a:gd name="csY0" fmla="*/ 67959 h 407745"/>
                    <a:gd name="csX1" fmla="*/ 67959 w 8910821"/>
                    <a:gd name="csY1" fmla="*/ 0 h 407745"/>
                    <a:gd name="csX2" fmla="*/ 8842862 w 8910821"/>
                    <a:gd name="csY2" fmla="*/ 0 h 407745"/>
                    <a:gd name="csX3" fmla="*/ 8910821 w 8910821"/>
                    <a:gd name="csY3" fmla="*/ 67959 h 407745"/>
                    <a:gd name="csX4" fmla="*/ 8910821 w 8910821"/>
                    <a:gd name="csY4" fmla="*/ 339786 h 407745"/>
                    <a:gd name="csX5" fmla="*/ 8842862 w 8910821"/>
                    <a:gd name="csY5" fmla="*/ 407745 h 407745"/>
                    <a:gd name="csX6" fmla="*/ 67959 w 8910821"/>
                    <a:gd name="csY6" fmla="*/ 407745 h 407745"/>
                    <a:gd name="csX7" fmla="*/ 0 w 8910821"/>
                    <a:gd name="csY7" fmla="*/ 339786 h 407745"/>
                    <a:gd name="csX8" fmla="*/ 0 w 8910821"/>
                    <a:gd name="csY8" fmla="*/ 67959 h 40774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</a:cxnLst>
                  <a:rect l="l" t="t" r="r" b="b"/>
                  <a:pathLst>
                    <a:path w="8910821" h="407745">
                      <a:moveTo>
                        <a:pt x="0" y="67959"/>
                      </a:moveTo>
                      <a:cubicBezTo>
                        <a:pt x="0" y="30426"/>
                        <a:pt x="30426" y="0"/>
                        <a:pt x="67959" y="0"/>
                      </a:cubicBezTo>
                      <a:lnTo>
                        <a:pt x="8842862" y="0"/>
                      </a:lnTo>
                      <a:cubicBezTo>
                        <a:pt x="8880395" y="0"/>
                        <a:pt x="8910821" y="30426"/>
                        <a:pt x="8910821" y="67959"/>
                      </a:cubicBezTo>
                      <a:lnTo>
                        <a:pt x="8910821" y="339786"/>
                      </a:lnTo>
                      <a:cubicBezTo>
                        <a:pt x="8910821" y="377319"/>
                        <a:pt x="8880395" y="407745"/>
                        <a:pt x="8842862" y="407745"/>
                      </a:cubicBezTo>
                      <a:lnTo>
                        <a:pt x="67959" y="407745"/>
                      </a:lnTo>
                      <a:cubicBezTo>
                        <a:pt x="30426" y="407745"/>
                        <a:pt x="0" y="377319"/>
                        <a:pt x="0" y="339786"/>
                      </a:cubicBezTo>
                      <a:lnTo>
                        <a:pt x="0" y="67959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-965506"/>
                    <a:satOff val="-2488"/>
                    <a:lumOff val="-1681"/>
                    <a:alphaOff val="0"/>
                  </a:schemeClr>
                </a:fillRef>
                <a:effectRef idx="0">
                  <a:schemeClr val="accent5">
                    <a:hueOff val="-965506"/>
                    <a:satOff val="-2488"/>
                    <a:lumOff val="-16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4674" tIns="84674" rIns="84674" bIns="84674" numCol="1" spcCol="1270" anchor="ctr" anchorCtr="0">
                  <a:noAutofit/>
                </a:bodyPr>
                <a:lstStyle/>
                <a:p>
                  <a:pPr marL="0" lvl="0" indent="0" algn="l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b="1" kern="1200"/>
                    <a:t>Data Processing</a:t>
                  </a: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483D0BD7-4F8B-7C32-DFA4-9FB28F4975A6}"/>
                    </a:ext>
                  </a:extLst>
                </p:cNvPr>
                <p:cNvSpPr/>
                <p:nvPr/>
              </p:nvSpPr>
              <p:spPr>
                <a:xfrm>
                  <a:off x="8843320" y="3270849"/>
                  <a:ext cx="2524093" cy="603058"/>
                </a:xfrm>
                <a:custGeom>
                  <a:avLst/>
                  <a:gdLst>
                    <a:gd name="csX0" fmla="*/ 0 w 8910821"/>
                    <a:gd name="csY0" fmla="*/ 0 h 281520"/>
                    <a:gd name="csX1" fmla="*/ 8910821 w 8910821"/>
                    <a:gd name="csY1" fmla="*/ 0 h 281520"/>
                    <a:gd name="csX2" fmla="*/ 8910821 w 8910821"/>
                    <a:gd name="csY2" fmla="*/ 281520 h 281520"/>
                    <a:gd name="csX3" fmla="*/ 0 w 8910821"/>
                    <a:gd name="csY3" fmla="*/ 281520 h 281520"/>
                    <a:gd name="csX4" fmla="*/ 0 w 8910821"/>
                    <a:gd name="csY4" fmla="*/ 0 h 28152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8910821" h="281520">
                      <a:moveTo>
                        <a:pt x="0" y="0"/>
                      </a:moveTo>
                      <a:lnTo>
                        <a:pt x="8910821" y="0"/>
                      </a:lnTo>
                      <a:lnTo>
                        <a:pt x="8910821" y="281520"/>
                      </a:lnTo>
                      <a:lnTo>
                        <a:pt x="0" y="281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2919" tIns="21590" rIns="120904" bIns="21590" numCol="1" spcCol="1270" anchor="t" anchorCtr="0">
                  <a:noAutofit/>
                </a:bodyPr>
                <a:lstStyle/>
                <a:p>
                  <a:pPr marL="228600" lvl="1" indent="-217488" algn="l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20000"/>
                    </a:spcAft>
                    <a:buChar char="•"/>
                  </a:pPr>
                  <a:r>
                    <a:rPr lang="en-US" kern="1200"/>
                    <a:t>Format data for analysis</a:t>
                  </a:r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27A86FA2-7849-A9B9-A203-3C2504989920}"/>
                    </a:ext>
                  </a:extLst>
                </p:cNvPr>
                <p:cNvSpPr/>
                <p:nvPr/>
              </p:nvSpPr>
              <p:spPr>
                <a:xfrm>
                  <a:off x="8733507" y="4506879"/>
                  <a:ext cx="2743200" cy="407745"/>
                </a:xfrm>
                <a:custGeom>
                  <a:avLst/>
                  <a:gdLst>
                    <a:gd name="csX0" fmla="*/ 0 w 8910821"/>
                    <a:gd name="csY0" fmla="*/ 67959 h 407745"/>
                    <a:gd name="csX1" fmla="*/ 67959 w 8910821"/>
                    <a:gd name="csY1" fmla="*/ 0 h 407745"/>
                    <a:gd name="csX2" fmla="*/ 8842862 w 8910821"/>
                    <a:gd name="csY2" fmla="*/ 0 h 407745"/>
                    <a:gd name="csX3" fmla="*/ 8910821 w 8910821"/>
                    <a:gd name="csY3" fmla="*/ 67959 h 407745"/>
                    <a:gd name="csX4" fmla="*/ 8910821 w 8910821"/>
                    <a:gd name="csY4" fmla="*/ 339786 h 407745"/>
                    <a:gd name="csX5" fmla="*/ 8842862 w 8910821"/>
                    <a:gd name="csY5" fmla="*/ 407745 h 407745"/>
                    <a:gd name="csX6" fmla="*/ 67959 w 8910821"/>
                    <a:gd name="csY6" fmla="*/ 407745 h 407745"/>
                    <a:gd name="csX7" fmla="*/ 0 w 8910821"/>
                    <a:gd name="csY7" fmla="*/ 339786 h 407745"/>
                    <a:gd name="csX8" fmla="*/ 0 w 8910821"/>
                    <a:gd name="csY8" fmla="*/ 67959 h 40774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</a:cxnLst>
                  <a:rect l="l" t="t" r="r" b="b"/>
                  <a:pathLst>
                    <a:path w="8910821" h="407745">
                      <a:moveTo>
                        <a:pt x="0" y="67959"/>
                      </a:moveTo>
                      <a:cubicBezTo>
                        <a:pt x="0" y="30426"/>
                        <a:pt x="30426" y="0"/>
                        <a:pt x="67959" y="0"/>
                      </a:cubicBezTo>
                      <a:lnTo>
                        <a:pt x="8842862" y="0"/>
                      </a:lnTo>
                      <a:cubicBezTo>
                        <a:pt x="8880395" y="0"/>
                        <a:pt x="8910821" y="30426"/>
                        <a:pt x="8910821" y="67959"/>
                      </a:cubicBezTo>
                      <a:lnTo>
                        <a:pt x="8910821" y="339786"/>
                      </a:lnTo>
                      <a:cubicBezTo>
                        <a:pt x="8910821" y="377319"/>
                        <a:pt x="8880395" y="407745"/>
                        <a:pt x="8842862" y="407745"/>
                      </a:cubicBezTo>
                      <a:lnTo>
                        <a:pt x="67959" y="407745"/>
                      </a:lnTo>
                      <a:cubicBezTo>
                        <a:pt x="30426" y="407745"/>
                        <a:pt x="0" y="377319"/>
                        <a:pt x="0" y="339786"/>
                      </a:cubicBezTo>
                      <a:lnTo>
                        <a:pt x="0" y="67959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-1931012"/>
                    <a:satOff val="-4977"/>
                    <a:lumOff val="-3361"/>
                    <a:alphaOff val="0"/>
                  </a:schemeClr>
                </a:fillRef>
                <a:effectRef idx="0">
                  <a:schemeClr val="accent5">
                    <a:hueOff val="-1931012"/>
                    <a:satOff val="-4977"/>
                    <a:lumOff val="-336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4674" tIns="84674" rIns="84674" bIns="84674" numCol="1" spcCol="1270" anchor="ctr" anchorCtr="0">
                  <a:noAutofit/>
                </a:bodyPr>
                <a:lstStyle/>
                <a:p>
                  <a:pPr marL="0" lvl="0" indent="0" algn="l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700" b="1" kern="1200"/>
                    <a:t>Quality Assurance &amp; Control</a:t>
                  </a: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E7652E08-8F1A-E659-9B6B-78568D2D6284}"/>
                    </a:ext>
                  </a:extLst>
                </p:cNvPr>
                <p:cNvSpPr/>
                <p:nvPr/>
              </p:nvSpPr>
              <p:spPr>
                <a:xfrm>
                  <a:off x="8646022" y="4972182"/>
                  <a:ext cx="2756852" cy="268798"/>
                </a:xfrm>
                <a:custGeom>
                  <a:avLst/>
                  <a:gdLst>
                    <a:gd name="csX0" fmla="*/ 0 w 8910821"/>
                    <a:gd name="csY0" fmla="*/ 0 h 281520"/>
                    <a:gd name="csX1" fmla="*/ 8910821 w 8910821"/>
                    <a:gd name="csY1" fmla="*/ 0 h 281520"/>
                    <a:gd name="csX2" fmla="*/ 8910821 w 8910821"/>
                    <a:gd name="csY2" fmla="*/ 281520 h 281520"/>
                    <a:gd name="csX3" fmla="*/ 0 w 8910821"/>
                    <a:gd name="csY3" fmla="*/ 281520 h 281520"/>
                    <a:gd name="csX4" fmla="*/ 0 w 8910821"/>
                    <a:gd name="csY4" fmla="*/ 0 h 28152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8910821" h="281520">
                      <a:moveTo>
                        <a:pt x="0" y="0"/>
                      </a:moveTo>
                      <a:lnTo>
                        <a:pt x="8910821" y="0"/>
                      </a:lnTo>
                      <a:lnTo>
                        <a:pt x="8910821" y="281520"/>
                      </a:lnTo>
                      <a:lnTo>
                        <a:pt x="0" y="281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2919" tIns="21590" rIns="120904" bIns="21590" numCol="1" spcCol="1270" anchor="t" anchorCtr="0">
                  <a:noAutofit/>
                </a:bodyPr>
                <a:lstStyle/>
                <a:p>
                  <a:pPr marL="228600" lvl="1" indent="-168275" algn="l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20000"/>
                    </a:spcAft>
                    <a:buChar char="•"/>
                  </a:pPr>
                  <a:r>
                    <a:rPr lang="en-US" kern="1200"/>
                    <a:t>Assess data for anomalies</a:t>
                  </a:r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E0597C9F-0962-DE60-0A6F-95D48C12ABAB}"/>
                    </a:ext>
                  </a:extLst>
                </p:cNvPr>
                <p:cNvSpPr/>
                <p:nvPr/>
              </p:nvSpPr>
              <p:spPr>
                <a:xfrm>
                  <a:off x="7471737" y="5763553"/>
                  <a:ext cx="2460726" cy="407745"/>
                </a:xfrm>
                <a:custGeom>
                  <a:avLst/>
                  <a:gdLst>
                    <a:gd name="csX0" fmla="*/ 0 w 8910821"/>
                    <a:gd name="csY0" fmla="*/ 67959 h 407745"/>
                    <a:gd name="csX1" fmla="*/ 67959 w 8910821"/>
                    <a:gd name="csY1" fmla="*/ 0 h 407745"/>
                    <a:gd name="csX2" fmla="*/ 8842862 w 8910821"/>
                    <a:gd name="csY2" fmla="*/ 0 h 407745"/>
                    <a:gd name="csX3" fmla="*/ 8910821 w 8910821"/>
                    <a:gd name="csY3" fmla="*/ 67959 h 407745"/>
                    <a:gd name="csX4" fmla="*/ 8910821 w 8910821"/>
                    <a:gd name="csY4" fmla="*/ 339786 h 407745"/>
                    <a:gd name="csX5" fmla="*/ 8842862 w 8910821"/>
                    <a:gd name="csY5" fmla="*/ 407745 h 407745"/>
                    <a:gd name="csX6" fmla="*/ 67959 w 8910821"/>
                    <a:gd name="csY6" fmla="*/ 407745 h 407745"/>
                    <a:gd name="csX7" fmla="*/ 0 w 8910821"/>
                    <a:gd name="csY7" fmla="*/ 339786 h 407745"/>
                    <a:gd name="csX8" fmla="*/ 0 w 8910821"/>
                    <a:gd name="csY8" fmla="*/ 67959 h 40774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</a:cxnLst>
                  <a:rect l="l" t="t" r="r" b="b"/>
                  <a:pathLst>
                    <a:path w="8910821" h="407745">
                      <a:moveTo>
                        <a:pt x="0" y="67959"/>
                      </a:moveTo>
                      <a:cubicBezTo>
                        <a:pt x="0" y="30426"/>
                        <a:pt x="30426" y="0"/>
                        <a:pt x="67959" y="0"/>
                      </a:cubicBezTo>
                      <a:lnTo>
                        <a:pt x="8842862" y="0"/>
                      </a:lnTo>
                      <a:cubicBezTo>
                        <a:pt x="8880395" y="0"/>
                        <a:pt x="8910821" y="30426"/>
                        <a:pt x="8910821" y="67959"/>
                      </a:cubicBezTo>
                      <a:lnTo>
                        <a:pt x="8910821" y="339786"/>
                      </a:lnTo>
                      <a:cubicBezTo>
                        <a:pt x="8910821" y="377319"/>
                        <a:pt x="8880395" y="407745"/>
                        <a:pt x="8842862" y="407745"/>
                      </a:cubicBezTo>
                      <a:lnTo>
                        <a:pt x="67959" y="407745"/>
                      </a:lnTo>
                      <a:cubicBezTo>
                        <a:pt x="30426" y="407745"/>
                        <a:pt x="0" y="377319"/>
                        <a:pt x="0" y="339786"/>
                      </a:cubicBezTo>
                      <a:lnTo>
                        <a:pt x="0" y="67959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-2896518"/>
                    <a:satOff val="-7465"/>
                    <a:lumOff val="-5042"/>
                    <a:alphaOff val="0"/>
                  </a:schemeClr>
                </a:fillRef>
                <a:effectRef idx="0">
                  <a:schemeClr val="accent5">
                    <a:hueOff val="-2896518"/>
                    <a:satOff val="-7465"/>
                    <a:lumOff val="-5042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4674" tIns="84674" rIns="84674" bIns="84674" numCol="1" spcCol="1270" anchor="ctr" anchorCtr="0">
                  <a:noAutofit/>
                </a:bodyPr>
                <a:lstStyle/>
                <a:p>
                  <a:pPr marL="0" lvl="0" indent="0" algn="l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700" b="1" kern="1200"/>
                    <a:t>Interim Grid Coefficient</a:t>
                  </a:r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4BE59BBD-F854-C7FC-A24E-2BF2B4349D3A}"/>
                    </a:ext>
                  </a:extLst>
                </p:cNvPr>
                <p:cNvSpPr/>
                <p:nvPr/>
              </p:nvSpPr>
              <p:spPr>
                <a:xfrm>
                  <a:off x="7314148" y="6201253"/>
                  <a:ext cx="2743200" cy="582667"/>
                </a:xfrm>
                <a:custGeom>
                  <a:avLst/>
                  <a:gdLst>
                    <a:gd name="csX0" fmla="*/ 0 w 8910821"/>
                    <a:gd name="csY0" fmla="*/ 0 h 281520"/>
                    <a:gd name="csX1" fmla="*/ 8910821 w 8910821"/>
                    <a:gd name="csY1" fmla="*/ 0 h 281520"/>
                    <a:gd name="csX2" fmla="*/ 8910821 w 8910821"/>
                    <a:gd name="csY2" fmla="*/ 281520 h 281520"/>
                    <a:gd name="csX3" fmla="*/ 0 w 8910821"/>
                    <a:gd name="csY3" fmla="*/ 281520 h 281520"/>
                    <a:gd name="csX4" fmla="*/ 0 w 8910821"/>
                    <a:gd name="csY4" fmla="*/ 0 h 28152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8910821" h="281520">
                      <a:moveTo>
                        <a:pt x="0" y="0"/>
                      </a:moveTo>
                      <a:lnTo>
                        <a:pt x="8910821" y="0"/>
                      </a:lnTo>
                      <a:lnTo>
                        <a:pt x="8910821" y="281520"/>
                      </a:lnTo>
                      <a:lnTo>
                        <a:pt x="0" y="281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2919" tIns="21590" rIns="120904" bIns="21590" numCol="1" spcCol="1270" anchor="t" anchorCtr="0">
                  <a:noAutofit/>
                </a:bodyPr>
                <a:lstStyle/>
                <a:p>
                  <a:pPr marL="180975" lvl="1" indent="-169863" algn="l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20000"/>
                    </a:spcAft>
                    <a:buChar char="•"/>
                  </a:pPr>
                  <a:r>
                    <a:rPr lang="en-US" kern="1200"/>
                    <a:t>Use preliminary data to estimate coefficient</a:t>
                  </a:r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932ABD15-CA47-330D-2E36-BE1E835C73CA}"/>
                    </a:ext>
                  </a:extLst>
                </p:cNvPr>
                <p:cNvSpPr/>
                <p:nvPr/>
              </p:nvSpPr>
              <p:spPr>
                <a:xfrm>
                  <a:off x="2534685" y="5751080"/>
                  <a:ext cx="2460726" cy="407745"/>
                </a:xfrm>
                <a:custGeom>
                  <a:avLst/>
                  <a:gdLst>
                    <a:gd name="csX0" fmla="*/ 0 w 8910821"/>
                    <a:gd name="csY0" fmla="*/ 67959 h 407745"/>
                    <a:gd name="csX1" fmla="*/ 67959 w 8910821"/>
                    <a:gd name="csY1" fmla="*/ 0 h 407745"/>
                    <a:gd name="csX2" fmla="*/ 8842862 w 8910821"/>
                    <a:gd name="csY2" fmla="*/ 0 h 407745"/>
                    <a:gd name="csX3" fmla="*/ 8910821 w 8910821"/>
                    <a:gd name="csY3" fmla="*/ 67959 h 407745"/>
                    <a:gd name="csX4" fmla="*/ 8910821 w 8910821"/>
                    <a:gd name="csY4" fmla="*/ 339786 h 407745"/>
                    <a:gd name="csX5" fmla="*/ 8842862 w 8910821"/>
                    <a:gd name="csY5" fmla="*/ 407745 h 407745"/>
                    <a:gd name="csX6" fmla="*/ 67959 w 8910821"/>
                    <a:gd name="csY6" fmla="*/ 407745 h 407745"/>
                    <a:gd name="csX7" fmla="*/ 0 w 8910821"/>
                    <a:gd name="csY7" fmla="*/ 339786 h 407745"/>
                    <a:gd name="csX8" fmla="*/ 0 w 8910821"/>
                    <a:gd name="csY8" fmla="*/ 67959 h 40774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</a:cxnLst>
                  <a:rect l="l" t="t" r="r" b="b"/>
                  <a:pathLst>
                    <a:path w="8910821" h="407745">
                      <a:moveTo>
                        <a:pt x="0" y="67959"/>
                      </a:moveTo>
                      <a:cubicBezTo>
                        <a:pt x="0" y="30426"/>
                        <a:pt x="30426" y="0"/>
                        <a:pt x="67959" y="0"/>
                      </a:cubicBezTo>
                      <a:lnTo>
                        <a:pt x="8842862" y="0"/>
                      </a:lnTo>
                      <a:cubicBezTo>
                        <a:pt x="8880395" y="0"/>
                        <a:pt x="8910821" y="30426"/>
                        <a:pt x="8910821" y="67959"/>
                      </a:cubicBezTo>
                      <a:lnTo>
                        <a:pt x="8910821" y="339786"/>
                      </a:lnTo>
                      <a:cubicBezTo>
                        <a:pt x="8910821" y="377319"/>
                        <a:pt x="8880395" y="407745"/>
                        <a:pt x="8842862" y="407745"/>
                      </a:cubicBezTo>
                      <a:lnTo>
                        <a:pt x="67959" y="407745"/>
                      </a:lnTo>
                      <a:cubicBezTo>
                        <a:pt x="30426" y="407745"/>
                        <a:pt x="0" y="377319"/>
                        <a:pt x="0" y="339786"/>
                      </a:cubicBezTo>
                      <a:lnTo>
                        <a:pt x="0" y="67959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-3862025"/>
                    <a:satOff val="-9954"/>
                    <a:lumOff val="-6723"/>
                    <a:alphaOff val="0"/>
                  </a:schemeClr>
                </a:fillRef>
                <a:effectRef idx="0">
                  <a:schemeClr val="accent5">
                    <a:hueOff val="-3862025"/>
                    <a:satOff val="-9954"/>
                    <a:lumOff val="-6723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4674" tIns="84674" rIns="84674" bIns="84674" numCol="1" spcCol="1270" anchor="ctr" anchorCtr="0">
                  <a:noAutofit/>
                </a:bodyPr>
                <a:lstStyle/>
                <a:p>
                  <a:pPr marL="0" lvl="0" indent="0" algn="l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700" b="1" kern="1200"/>
                    <a:t>Data Analysis</a:t>
                  </a:r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5FFCA527-260F-14F0-33E5-AFD3DC45E61B}"/>
                    </a:ext>
                  </a:extLst>
                </p:cNvPr>
                <p:cNvSpPr/>
                <p:nvPr/>
              </p:nvSpPr>
              <p:spPr>
                <a:xfrm>
                  <a:off x="2393448" y="6195305"/>
                  <a:ext cx="2743200" cy="406750"/>
                </a:xfrm>
                <a:custGeom>
                  <a:avLst/>
                  <a:gdLst>
                    <a:gd name="csX0" fmla="*/ 0 w 8910821"/>
                    <a:gd name="csY0" fmla="*/ 0 h 281520"/>
                    <a:gd name="csX1" fmla="*/ 8910821 w 8910821"/>
                    <a:gd name="csY1" fmla="*/ 0 h 281520"/>
                    <a:gd name="csX2" fmla="*/ 8910821 w 8910821"/>
                    <a:gd name="csY2" fmla="*/ 281520 h 281520"/>
                    <a:gd name="csX3" fmla="*/ 0 w 8910821"/>
                    <a:gd name="csY3" fmla="*/ 281520 h 281520"/>
                    <a:gd name="csX4" fmla="*/ 0 w 8910821"/>
                    <a:gd name="csY4" fmla="*/ 0 h 28152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8910821" h="281520">
                      <a:moveTo>
                        <a:pt x="0" y="0"/>
                      </a:moveTo>
                      <a:lnTo>
                        <a:pt x="8910821" y="0"/>
                      </a:lnTo>
                      <a:lnTo>
                        <a:pt x="8910821" y="281520"/>
                      </a:lnTo>
                      <a:lnTo>
                        <a:pt x="0" y="281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2919" tIns="21590" rIns="120904" bIns="21590" numCol="1" spcCol="1270" anchor="t" anchorCtr="0">
                  <a:noAutofit/>
                </a:bodyPr>
                <a:lstStyle/>
                <a:p>
                  <a:pPr marL="228600" lvl="1" indent="-217488" algn="l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20000"/>
                    </a:spcAft>
                    <a:buChar char="•"/>
                  </a:pPr>
                  <a:r>
                    <a:rPr lang="en-US" kern="1200"/>
                    <a:t>Analyze trends and drivers of change</a:t>
                  </a:r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C990F646-7A69-22BE-6279-6B7A5A4A5CCA}"/>
                    </a:ext>
                  </a:extLst>
                </p:cNvPr>
                <p:cNvSpPr/>
                <p:nvPr/>
              </p:nvSpPr>
              <p:spPr>
                <a:xfrm>
                  <a:off x="1019489" y="4359007"/>
                  <a:ext cx="2460726" cy="407745"/>
                </a:xfrm>
                <a:custGeom>
                  <a:avLst/>
                  <a:gdLst>
                    <a:gd name="csX0" fmla="*/ 0 w 8910821"/>
                    <a:gd name="csY0" fmla="*/ 67959 h 407745"/>
                    <a:gd name="csX1" fmla="*/ 67959 w 8910821"/>
                    <a:gd name="csY1" fmla="*/ 0 h 407745"/>
                    <a:gd name="csX2" fmla="*/ 8842862 w 8910821"/>
                    <a:gd name="csY2" fmla="*/ 0 h 407745"/>
                    <a:gd name="csX3" fmla="*/ 8910821 w 8910821"/>
                    <a:gd name="csY3" fmla="*/ 67959 h 407745"/>
                    <a:gd name="csX4" fmla="*/ 8910821 w 8910821"/>
                    <a:gd name="csY4" fmla="*/ 339786 h 407745"/>
                    <a:gd name="csX5" fmla="*/ 8842862 w 8910821"/>
                    <a:gd name="csY5" fmla="*/ 407745 h 407745"/>
                    <a:gd name="csX6" fmla="*/ 67959 w 8910821"/>
                    <a:gd name="csY6" fmla="*/ 407745 h 407745"/>
                    <a:gd name="csX7" fmla="*/ 0 w 8910821"/>
                    <a:gd name="csY7" fmla="*/ 339786 h 407745"/>
                    <a:gd name="csX8" fmla="*/ 0 w 8910821"/>
                    <a:gd name="csY8" fmla="*/ 67959 h 40774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</a:cxnLst>
                  <a:rect l="l" t="t" r="r" b="b"/>
                  <a:pathLst>
                    <a:path w="8910821" h="407745">
                      <a:moveTo>
                        <a:pt x="0" y="67959"/>
                      </a:moveTo>
                      <a:cubicBezTo>
                        <a:pt x="0" y="30426"/>
                        <a:pt x="30426" y="0"/>
                        <a:pt x="67959" y="0"/>
                      </a:cubicBezTo>
                      <a:lnTo>
                        <a:pt x="8842862" y="0"/>
                      </a:lnTo>
                      <a:cubicBezTo>
                        <a:pt x="8880395" y="0"/>
                        <a:pt x="8910821" y="30426"/>
                        <a:pt x="8910821" y="67959"/>
                      </a:cubicBezTo>
                      <a:lnTo>
                        <a:pt x="8910821" y="339786"/>
                      </a:lnTo>
                      <a:cubicBezTo>
                        <a:pt x="8910821" y="377319"/>
                        <a:pt x="8880395" y="407745"/>
                        <a:pt x="8842862" y="407745"/>
                      </a:cubicBezTo>
                      <a:lnTo>
                        <a:pt x="67959" y="407745"/>
                      </a:lnTo>
                      <a:cubicBezTo>
                        <a:pt x="30426" y="407745"/>
                        <a:pt x="0" y="377319"/>
                        <a:pt x="0" y="339786"/>
                      </a:cubicBezTo>
                      <a:lnTo>
                        <a:pt x="0" y="67959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-4827531"/>
                    <a:satOff val="-12442"/>
                    <a:lumOff val="-8404"/>
                    <a:alphaOff val="0"/>
                  </a:schemeClr>
                </a:fillRef>
                <a:effectRef idx="0">
                  <a:schemeClr val="accent5">
                    <a:hueOff val="-4827531"/>
                    <a:satOff val="-12442"/>
                    <a:lumOff val="-8404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4674" tIns="84674" rIns="84674" bIns="84674" numCol="1" spcCol="1270" anchor="ctr" anchorCtr="0">
                  <a:noAutofit/>
                </a:bodyPr>
                <a:lstStyle/>
                <a:p>
                  <a:pPr marL="0" lvl="0" indent="0" algn="l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700" b="1" kern="1200"/>
                    <a:t>Final Grid Coefficient</a:t>
                  </a:r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83E2F97A-CA7E-587B-39B2-20A4FC44848B}"/>
                    </a:ext>
                  </a:extLst>
                </p:cNvPr>
                <p:cNvSpPr/>
                <p:nvPr/>
              </p:nvSpPr>
              <p:spPr>
                <a:xfrm>
                  <a:off x="860804" y="4816581"/>
                  <a:ext cx="2460726" cy="293397"/>
                </a:xfrm>
                <a:custGeom>
                  <a:avLst/>
                  <a:gdLst>
                    <a:gd name="csX0" fmla="*/ 0 w 8910821"/>
                    <a:gd name="csY0" fmla="*/ 0 h 281520"/>
                    <a:gd name="csX1" fmla="*/ 8910821 w 8910821"/>
                    <a:gd name="csY1" fmla="*/ 0 h 281520"/>
                    <a:gd name="csX2" fmla="*/ 8910821 w 8910821"/>
                    <a:gd name="csY2" fmla="*/ 281520 h 281520"/>
                    <a:gd name="csX3" fmla="*/ 0 w 8910821"/>
                    <a:gd name="csY3" fmla="*/ 281520 h 281520"/>
                    <a:gd name="csX4" fmla="*/ 0 w 8910821"/>
                    <a:gd name="csY4" fmla="*/ 0 h 28152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8910821" h="281520">
                      <a:moveTo>
                        <a:pt x="0" y="0"/>
                      </a:moveTo>
                      <a:lnTo>
                        <a:pt x="8910821" y="0"/>
                      </a:lnTo>
                      <a:lnTo>
                        <a:pt x="8910821" y="281520"/>
                      </a:lnTo>
                      <a:lnTo>
                        <a:pt x="0" y="281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2919" tIns="21590" rIns="120904" bIns="21590" numCol="1" spcCol="1270" anchor="t" anchorCtr="0">
                  <a:noAutofit/>
                </a:bodyPr>
                <a:lstStyle/>
                <a:p>
                  <a:pPr marL="180975" lvl="1" indent="-169863" algn="l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20000"/>
                    </a:spcAft>
                    <a:buChar char="•"/>
                  </a:pPr>
                  <a:r>
                    <a:rPr lang="en-US" kern="1200"/>
                    <a:t>Use finalized data for final coefficient</a:t>
                  </a:r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73BCAB9F-D7A5-AA7A-427A-F42C779F8CA6}"/>
                    </a:ext>
                  </a:extLst>
                </p:cNvPr>
                <p:cNvSpPr/>
                <p:nvPr/>
              </p:nvSpPr>
              <p:spPr>
                <a:xfrm>
                  <a:off x="758170" y="2912892"/>
                  <a:ext cx="2460726" cy="407745"/>
                </a:xfrm>
                <a:custGeom>
                  <a:avLst/>
                  <a:gdLst>
                    <a:gd name="csX0" fmla="*/ 0 w 8910821"/>
                    <a:gd name="csY0" fmla="*/ 67959 h 407745"/>
                    <a:gd name="csX1" fmla="*/ 67959 w 8910821"/>
                    <a:gd name="csY1" fmla="*/ 0 h 407745"/>
                    <a:gd name="csX2" fmla="*/ 8842862 w 8910821"/>
                    <a:gd name="csY2" fmla="*/ 0 h 407745"/>
                    <a:gd name="csX3" fmla="*/ 8910821 w 8910821"/>
                    <a:gd name="csY3" fmla="*/ 67959 h 407745"/>
                    <a:gd name="csX4" fmla="*/ 8910821 w 8910821"/>
                    <a:gd name="csY4" fmla="*/ 339786 h 407745"/>
                    <a:gd name="csX5" fmla="*/ 8842862 w 8910821"/>
                    <a:gd name="csY5" fmla="*/ 407745 h 407745"/>
                    <a:gd name="csX6" fmla="*/ 67959 w 8910821"/>
                    <a:gd name="csY6" fmla="*/ 407745 h 407745"/>
                    <a:gd name="csX7" fmla="*/ 0 w 8910821"/>
                    <a:gd name="csY7" fmla="*/ 339786 h 407745"/>
                    <a:gd name="csX8" fmla="*/ 0 w 8910821"/>
                    <a:gd name="csY8" fmla="*/ 67959 h 40774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</a:cxnLst>
                  <a:rect l="l" t="t" r="r" b="b"/>
                  <a:pathLst>
                    <a:path w="8910821" h="407745">
                      <a:moveTo>
                        <a:pt x="0" y="67959"/>
                      </a:moveTo>
                      <a:cubicBezTo>
                        <a:pt x="0" y="30426"/>
                        <a:pt x="30426" y="0"/>
                        <a:pt x="67959" y="0"/>
                      </a:cubicBezTo>
                      <a:lnTo>
                        <a:pt x="8842862" y="0"/>
                      </a:lnTo>
                      <a:cubicBezTo>
                        <a:pt x="8880395" y="0"/>
                        <a:pt x="8910821" y="30426"/>
                        <a:pt x="8910821" y="67959"/>
                      </a:cubicBezTo>
                      <a:lnTo>
                        <a:pt x="8910821" y="339786"/>
                      </a:lnTo>
                      <a:cubicBezTo>
                        <a:pt x="8910821" y="377319"/>
                        <a:pt x="8880395" y="407745"/>
                        <a:pt x="8842862" y="407745"/>
                      </a:cubicBezTo>
                      <a:lnTo>
                        <a:pt x="67959" y="407745"/>
                      </a:lnTo>
                      <a:cubicBezTo>
                        <a:pt x="30426" y="407745"/>
                        <a:pt x="0" y="377319"/>
                        <a:pt x="0" y="339786"/>
                      </a:cubicBezTo>
                      <a:lnTo>
                        <a:pt x="0" y="67959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-5793037"/>
                    <a:satOff val="-14931"/>
                    <a:lumOff val="-10084"/>
                    <a:alphaOff val="0"/>
                  </a:schemeClr>
                </a:fillRef>
                <a:effectRef idx="0">
                  <a:schemeClr val="accent5">
                    <a:hueOff val="-5793037"/>
                    <a:satOff val="-14931"/>
                    <a:lumOff val="-10084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4674" tIns="84674" rIns="84674" bIns="84674" numCol="1" spcCol="1270" anchor="ctr" anchorCtr="0">
                  <a:noAutofit/>
                </a:bodyPr>
                <a:lstStyle/>
                <a:p>
                  <a:pPr marL="0" lvl="0" indent="0" algn="l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700" b="1" kern="1200"/>
                    <a:t>Publish Inventory</a:t>
                  </a:r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B3E5F388-895C-6630-D0B4-472A5BC03CA8}"/>
                    </a:ext>
                  </a:extLst>
                </p:cNvPr>
                <p:cNvSpPr/>
                <p:nvPr/>
              </p:nvSpPr>
              <p:spPr>
                <a:xfrm>
                  <a:off x="600110" y="3349679"/>
                  <a:ext cx="2668975" cy="730141"/>
                </a:xfrm>
                <a:custGeom>
                  <a:avLst/>
                  <a:gdLst>
                    <a:gd name="csX0" fmla="*/ 0 w 8910821"/>
                    <a:gd name="csY0" fmla="*/ 0 h 281520"/>
                    <a:gd name="csX1" fmla="*/ 8910821 w 8910821"/>
                    <a:gd name="csY1" fmla="*/ 0 h 281520"/>
                    <a:gd name="csX2" fmla="*/ 8910821 w 8910821"/>
                    <a:gd name="csY2" fmla="*/ 281520 h 281520"/>
                    <a:gd name="csX3" fmla="*/ 0 w 8910821"/>
                    <a:gd name="csY3" fmla="*/ 281520 h 281520"/>
                    <a:gd name="csX4" fmla="*/ 0 w 8910821"/>
                    <a:gd name="csY4" fmla="*/ 0 h 28152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8910821" h="281520">
                      <a:moveTo>
                        <a:pt x="0" y="0"/>
                      </a:moveTo>
                      <a:lnTo>
                        <a:pt x="8910821" y="0"/>
                      </a:lnTo>
                      <a:lnTo>
                        <a:pt x="8910821" y="281520"/>
                      </a:lnTo>
                      <a:lnTo>
                        <a:pt x="0" y="281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2919" tIns="21590" rIns="120904" bIns="21590" numCol="1" spcCol="1270" anchor="t" anchorCtr="0">
                  <a:noAutofit/>
                </a:bodyPr>
                <a:lstStyle/>
                <a:p>
                  <a:pPr marL="228600" lvl="1" indent="-217488" algn="l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20000"/>
                    </a:spcAft>
                    <a:buChar char="•"/>
                  </a:pPr>
                  <a:r>
                    <a:rPr lang="en-US" kern="1200"/>
                    <a:t>Mandated deadline</a:t>
                  </a:r>
                  <a:r>
                    <a:rPr lang="en-US"/>
                    <a:t>,</a:t>
                  </a:r>
                  <a:r>
                    <a:rPr lang="en-US" kern="1200"/>
                    <a:t> November 15</a:t>
                  </a:r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EC053606-1460-6EA2-D512-86551D1D5EF9}"/>
                    </a:ext>
                  </a:extLst>
                </p:cNvPr>
                <p:cNvSpPr/>
                <p:nvPr/>
              </p:nvSpPr>
              <p:spPr>
                <a:xfrm>
                  <a:off x="1394782" y="1484610"/>
                  <a:ext cx="2460726" cy="407745"/>
                </a:xfrm>
                <a:custGeom>
                  <a:avLst/>
                  <a:gdLst>
                    <a:gd name="csX0" fmla="*/ 0 w 8910821"/>
                    <a:gd name="csY0" fmla="*/ 67959 h 407745"/>
                    <a:gd name="csX1" fmla="*/ 67959 w 8910821"/>
                    <a:gd name="csY1" fmla="*/ 0 h 407745"/>
                    <a:gd name="csX2" fmla="*/ 8842862 w 8910821"/>
                    <a:gd name="csY2" fmla="*/ 0 h 407745"/>
                    <a:gd name="csX3" fmla="*/ 8910821 w 8910821"/>
                    <a:gd name="csY3" fmla="*/ 67959 h 407745"/>
                    <a:gd name="csX4" fmla="*/ 8910821 w 8910821"/>
                    <a:gd name="csY4" fmla="*/ 339786 h 407745"/>
                    <a:gd name="csX5" fmla="*/ 8842862 w 8910821"/>
                    <a:gd name="csY5" fmla="*/ 407745 h 407745"/>
                    <a:gd name="csX6" fmla="*/ 67959 w 8910821"/>
                    <a:gd name="csY6" fmla="*/ 407745 h 407745"/>
                    <a:gd name="csX7" fmla="*/ 0 w 8910821"/>
                    <a:gd name="csY7" fmla="*/ 339786 h 407745"/>
                    <a:gd name="csX8" fmla="*/ 0 w 8910821"/>
                    <a:gd name="csY8" fmla="*/ 67959 h 407745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  <a:cxn ang="0">
                      <a:pos x="csX5" y="csY5"/>
                    </a:cxn>
                    <a:cxn ang="0">
                      <a:pos x="csX6" y="csY6"/>
                    </a:cxn>
                    <a:cxn ang="0">
                      <a:pos x="csX7" y="csY7"/>
                    </a:cxn>
                    <a:cxn ang="0">
                      <a:pos x="csX8" y="csY8"/>
                    </a:cxn>
                  </a:cxnLst>
                  <a:rect l="l" t="t" r="r" b="b"/>
                  <a:pathLst>
                    <a:path w="8910821" h="407745">
                      <a:moveTo>
                        <a:pt x="0" y="67959"/>
                      </a:moveTo>
                      <a:cubicBezTo>
                        <a:pt x="0" y="30426"/>
                        <a:pt x="30426" y="0"/>
                        <a:pt x="67959" y="0"/>
                      </a:cubicBezTo>
                      <a:lnTo>
                        <a:pt x="8842862" y="0"/>
                      </a:lnTo>
                      <a:cubicBezTo>
                        <a:pt x="8880395" y="0"/>
                        <a:pt x="8910821" y="30426"/>
                        <a:pt x="8910821" y="67959"/>
                      </a:cubicBezTo>
                      <a:lnTo>
                        <a:pt x="8910821" y="339786"/>
                      </a:lnTo>
                      <a:cubicBezTo>
                        <a:pt x="8910821" y="377319"/>
                        <a:pt x="8880395" y="407745"/>
                        <a:pt x="8842862" y="407745"/>
                      </a:cubicBezTo>
                      <a:lnTo>
                        <a:pt x="67959" y="407745"/>
                      </a:lnTo>
                      <a:cubicBezTo>
                        <a:pt x="30426" y="407745"/>
                        <a:pt x="0" y="377319"/>
                        <a:pt x="0" y="339786"/>
                      </a:cubicBezTo>
                      <a:lnTo>
                        <a:pt x="0" y="67959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-6758543"/>
                    <a:satOff val="-17419"/>
                    <a:lumOff val="-11765"/>
                    <a:alphaOff val="0"/>
                  </a:schemeClr>
                </a:fillRef>
                <a:effectRef idx="0">
                  <a:schemeClr val="accent5">
                    <a:hueOff val="-6758543"/>
                    <a:satOff val="-17419"/>
                    <a:lumOff val="-11765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4674" tIns="84674" rIns="84674" bIns="84674" numCol="1" spcCol="1270" anchor="ctr" anchorCtr="0">
                  <a:noAutofit/>
                </a:bodyPr>
                <a:lstStyle/>
                <a:p>
                  <a:pPr marL="0" lvl="0" indent="0" algn="l" defTabSz="7556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700" b="1" kern="1200"/>
                    <a:t>Result Share Outs</a:t>
                  </a:r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833BFE5E-C90B-817E-EA59-0385E09C4DBE}"/>
                    </a:ext>
                  </a:extLst>
                </p:cNvPr>
                <p:cNvSpPr/>
                <p:nvPr/>
              </p:nvSpPr>
              <p:spPr>
                <a:xfrm>
                  <a:off x="1267758" y="1921204"/>
                  <a:ext cx="2460726" cy="293397"/>
                </a:xfrm>
                <a:custGeom>
                  <a:avLst/>
                  <a:gdLst>
                    <a:gd name="csX0" fmla="*/ 0 w 8910821"/>
                    <a:gd name="csY0" fmla="*/ 0 h 281520"/>
                    <a:gd name="csX1" fmla="*/ 8910821 w 8910821"/>
                    <a:gd name="csY1" fmla="*/ 0 h 281520"/>
                    <a:gd name="csX2" fmla="*/ 8910821 w 8910821"/>
                    <a:gd name="csY2" fmla="*/ 281520 h 281520"/>
                    <a:gd name="csX3" fmla="*/ 0 w 8910821"/>
                    <a:gd name="csY3" fmla="*/ 281520 h 281520"/>
                    <a:gd name="csX4" fmla="*/ 0 w 8910821"/>
                    <a:gd name="csY4" fmla="*/ 0 h 281520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  <a:cxn ang="0">
                      <a:pos x="csX3" y="csY3"/>
                    </a:cxn>
                    <a:cxn ang="0">
                      <a:pos x="csX4" y="csY4"/>
                    </a:cxn>
                  </a:cxnLst>
                  <a:rect l="l" t="t" r="r" b="b"/>
                  <a:pathLst>
                    <a:path w="8910821" h="281520">
                      <a:moveTo>
                        <a:pt x="0" y="0"/>
                      </a:moveTo>
                      <a:lnTo>
                        <a:pt x="8910821" y="0"/>
                      </a:lnTo>
                      <a:lnTo>
                        <a:pt x="8910821" y="281520"/>
                      </a:lnTo>
                      <a:lnTo>
                        <a:pt x="0" y="2815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82919" tIns="21590" rIns="120904" bIns="21590" numCol="1" spcCol="1270" anchor="t" anchorCtr="0">
                  <a:noAutofit/>
                </a:bodyPr>
                <a:lstStyle/>
                <a:p>
                  <a:pPr marL="180975" lvl="1" indent="-169863" algn="l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20000"/>
                    </a:spcAft>
                    <a:buChar char="•"/>
                  </a:pPr>
                  <a:r>
                    <a:rPr lang="en-US" kern="1200"/>
                    <a:t>Roadshow to present results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46ABA34-BB2E-EB9C-B76E-9E8E6455E159}"/>
                    </a:ext>
                  </a:extLst>
                </p:cNvPr>
                <p:cNvSpPr txBox="1"/>
                <p:nvPr/>
              </p:nvSpPr>
              <p:spPr>
                <a:xfrm>
                  <a:off x="8087059" y="643155"/>
                  <a:ext cx="15551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rgbClr val="5B9BD5"/>
                      </a:solidFill>
                    </a:rPr>
                    <a:t>May</a:t>
                  </a:r>
                  <a:endParaRPr lang="en-US" b="1"/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26B05187-0F3E-DA76-FAAA-88D50A1D5D89}"/>
                    </a:ext>
                  </a:extLst>
                </p:cNvPr>
                <p:cNvSpPr txBox="1"/>
                <p:nvPr/>
              </p:nvSpPr>
              <p:spPr>
                <a:xfrm>
                  <a:off x="8899884" y="2459196"/>
                  <a:ext cx="15551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rgbClr val="56B7D1"/>
                      </a:solidFill>
                    </a:rPr>
                    <a:t>June</a:t>
                  </a:r>
                  <a:endParaRPr lang="en-US" b="1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56423FD-4D57-53E5-5AA3-FC4514B66F3D}"/>
                    </a:ext>
                  </a:extLst>
                </p:cNvPr>
                <p:cNvSpPr txBox="1"/>
                <p:nvPr/>
              </p:nvSpPr>
              <p:spPr>
                <a:xfrm>
                  <a:off x="8685748" y="4136221"/>
                  <a:ext cx="15551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rgbClr val="53CCC5"/>
                      </a:solidFill>
                    </a:rPr>
                    <a:t>July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4BFA3CCE-602F-74D7-8031-E32100D753D0}"/>
                    </a:ext>
                  </a:extLst>
                </p:cNvPr>
                <p:cNvSpPr txBox="1"/>
                <p:nvPr/>
              </p:nvSpPr>
              <p:spPr>
                <a:xfrm>
                  <a:off x="7433767" y="5416186"/>
                  <a:ext cx="15551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>
                      <a:solidFill>
                        <a:srgbClr val="4FC7A0"/>
                      </a:solidFill>
                    </a:rPr>
                    <a:t>August</a:t>
                  </a:r>
                </a:p>
              </p:txBody>
            </p:sp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62140C5-AF26-B13E-AAFE-DF8922392FF1}"/>
                  </a:ext>
                </a:extLst>
              </p:cNvPr>
              <p:cNvSpPr txBox="1"/>
              <p:nvPr/>
            </p:nvSpPr>
            <p:spPr>
              <a:xfrm>
                <a:off x="1233763" y="2589604"/>
                <a:ext cx="15551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55B645"/>
                    </a:solidFill>
                  </a:rPr>
                  <a:t>November</a:t>
                </a: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904D5F2-5DB2-9732-EBEB-BDC0CD3B9CF6}"/>
                </a:ext>
              </a:extLst>
            </p:cNvPr>
            <p:cNvSpPr txBox="1"/>
            <p:nvPr/>
          </p:nvSpPr>
          <p:spPr>
            <a:xfrm>
              <a:off x="1851242" y="1162810"/>
              <a:ext cx="1555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71AD47"/>
                  </a:solidFill>
                </a:rPr>
                <a:t>December</a:t>
              </a:r>
            </a:p>
          </p:txBody>
        </p:sp>
      </p:grpSp>
      <p:sp>
        <p:nvSpPr>
          <p:cNvPr id="6" name="5-Point Star 5">
            <a:extLst>
              <a:ext uri="{FF2B5EF4-FFF2-40B4-BE49-F238E27FC236}">
                <a16:creationId xmlns:a16="http://schemas.microsoft.com/office/drawing/2014/main" id="{0374AF9B-8374-20A9-29C9-55F4E08F2B72}"/>
              </a:ext>
            </a:extLst>
          </p:cNvPr>
          <p:cNvSpPr/>
          <p:nvPr/>
        </p:nvSpPr>
        <p:spPr>
          <a:xfrm>
            <a:off x="611186" y="2627436"/>
            <a:ext cx="608793" cy="531437"/>
          </a:xfrm>
          <a:prstGeom prst="star5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55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da5720-aa98-4e20-99c5-b05756d5e88a" xsi:nil="true"/>
    <DateandTime xmlns="aab3c9f3-7b79-4fdb-8463-f8367736126f" xsi:nil="true"/>
    <lcf76f155ced4ddcb4097134ff3c332f xmlns="aab3c9f3-7b79-4fdb-8463-f8367736126f">
      <Terms xmlns="http://schemas.microsoft.com/office/infopath/2007/PartnerControls"/>
    </lcf76f155ced4ddcb4097134ff3c332f>
    <SharedWithUsers xmlns="1eda5720-aa98-4e20-99c5-b05756d5e88a">
      <UserInfo>
        <DisplayName>Davis, Catherine</DisplayName>
        <AccountId>1142</AccountId>
        <AccountType/>
      </UserInfo>
      <UserInfo>
        <DisplayName>Brown, Isabela</DisplayName>
        <AccountId>180</AccountId>
        <AccountType/>
      </UserInfo>
    </SharedWithUsers>
    <Number xmlns="aab3c9f3-7b79-4fdb-8463-f8367736126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0693EC916C644E8265C0985158B932" ma:contentTypeVersion="19" ma:contentTypeDescription="Create a new document." ma:contentTypeScope="" ma:versionID="e303b840f22668ca2a5f6d17a3b6217d">
  <xsd:schema xmlns:xsd="http://www.w3.org/2001/XMLSchema" xmlns:xs="http://www.w3.org/2001/XMLSchema" xmlns:p="http://schemas.microsoft.com/office/2006/metadata/properties" xmlns:ns2="1eda5720-aa98-4e20-99c5-b05756d5e88a" xmlns:ns3="aab3c9f3-7b79-4fdb-8463-f8367736126f" targetNamespace="http://schemas.microsoft.com/office/2006/metadata/properties" ma:root="true" ma:fieldsID="7c4515899f3be3c705ba9a6a43bf9bbd" ns2:_="" ns3:_="">
    <xsd:import namespace="1eda5720-aa98-4e20-99c5-b05756d5e88a"/>
    <xsd:import namespace="aab3c9f3-7b79-4fdb-8463-f8367736126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DateandTime" minOccurs="0"/>
                <xsd:element ref="ns3:MediaServiceObjectDetectorVersions" minOccurs="0"/>
                <xsd:element ref="ns3:MediaServiceSearchProperties" minOccurs="0"/>
                <xsd:element ref="ns3:Numbe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a5720-aa98-4e20-99c5-b05756d5e8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68de88e-87aa-44e0-8b78-ab74b3d16ade}" ma:internalName="TaxCatchAll" ma:showField="CatchAllData" ma:web="1eda5720-aa98-4e20-99c5-b05756d5e8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b3c9f3-7b79-4fdb-8463-f836773612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4c740c2-87ea-4965-a3e2-fa94becbca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andTime" ma:index="22" nillable="true" ma:displayName="Date and Time" ma:format="DateOnly" ma:internalName="DateandTime">
      <xsd:simpleType>
        <xsd:restriction base="dms:DateTim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umber" ma:index="25" nillable="true" ma:displayName="Number" ma:decimals="1" ma:description="Count" ma:format="Dropdown" ma:internalName="Number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E01EDE-A4F5-4E33-A7DE-5CE812E23F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F18E68-AC3D-4382-8F6F-203A553DC291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ab3c9f3-7b79-4fdb-8463-f8367736126f"/>
    <ds:schemaRef ds:uri="1eda5720-aa98-4e20-99c5-b05756d5e88a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513F574-A98D-469D-B054-FDFB5D171F9E}">
  <ds:schemaRefs>
    <ds:schemaRef ds:uri="1eda5720-aa98-4e20-99c5-b05756d5e88a"/>
    <ds:schemaRef ds:uri="aab3c9f3-7b79-4fdb-8463-f8367736126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1316</Words>
  <Application>Microsoft Office PowerPoint</Application>
  <PresentationFormat>Widescreen</PresentationFormat>
  <Paragraphs>248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 Narrow</vt:lpstr>
      <vt:lpstr>Arial</vt:lpstr>
      <vt:lpstr>Calibri</vt:lpstr>
      <vt:lpstr>Public Sans</vt:lpstr>
      <vt:lpstr>Public Sans SemiBold</vt:lpstr>
      <vt:lpstr>Symbol</vt:lpstr>
      <vt:lpstr>Office Theme</vt:lpstr>
      <vt:lpstr>NYC Greenhouse Gas Inventory</vt:lpstr>
      <vt:lpstr>Agenda</vt:lpstr>
      <vt:lpstr>2024 Greenhouse Gas Emissions Results</vt:lpstr>
      <vt:lpstr>Citywide Inventory Takeaways </vt:lpstr>
      <vt:lpstr>City Government Operations Inventory Takeaways</vt:lpstr>
      <vt:lpstr>NYC Inventory Methodology</vt:lpstr>
      <vt:lpstr>Inventory Basics</vt:lpstr>
      <vt:lpstr>Inventory Data Is Collected from Various Partners</vt:lpstr>
      <vt:lpstr>Yearly Inventory Cycle</vt:lpstr>
      <vt:lpstr>NYC GHG Inventory Grid Coefficient</vt:lpstr>
      <vt:lpstr>Where does NYC Electricity come from?</vt:lpstr>
      <vt:lpstr>How is the NYC GHG Inventory Grid Coefficient Calculated?</vt:lpstr>
      <vt:lpstr>2024 NYC Grid Coefficient Results</vt:lpstr>
      <vt:lpstr>New Normal: Less Zero Emissions Energy on our Grid</vt:lpstr>
      <vt:lpstr>How is the Inventory Coefficient Different?</vt:lpstr>
      <vt:lpstr>Look Ahead for the NYC Electricity Grid</vt:lpstr>
      <vt:lpstr>Thank You</vt:lpstr>
      <vt:lpstr>Questions &amp; Discussion</vt:lpstr>
      <vt:lpstr>Appendix</vt:lpstr>
      <vt:lpstr>NYC Buildings are More Energy Efficient Than Ever Before </vt:lpstr>
      <vt:lpstr>Natural Gas Usage at its Lowest in the Last Decade </vt:lpstr>
      <vt:lpstr>New Normal: Commercial Building Electricity Usage Remains Consistently Below Pre-Pandemic Levels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CINDY TAN</dc:creator>
  <cp:lastModifiedBy>Perez, Anthony</cp:lastModifiedBy>
  <cp:revision>9</cp:revision>
  <cp:lastPrinted>2026-02-04T21:43:14Z</cp:lastPrinted>
  <dcterms:created xsi:type="dcterms:W3CDTF">2022-10-10T15:38:52Z</dcterms:created>
  <dcterms:modified xsi:type="dcterms:W3CDTF">2026-07-22T19:23:49Z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0x010100290693EC916C644E8265C0985158B932</vt:lpwstr>
  </property>
  <property fmtid="{D5CDD505-2E9C-101B-9397-08002B2CF9AE}" pid="3" name="MediaServiceImageTags">
    <vt:lpwstr/>
  </property>
  <property fmtid="{D5CDD505-2E9C-101B-9397-08002B2CF9AE}" pid="4" name="Order">
    <vt:r8>13600</vt:r8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</Properties>
</file>